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82" r:id="rId3"/>
    <p:sldId id="291" r:id="rId4"/>
    <p:sldId id="265" r:id="rId5"/>
    <p:sldId id="299" r:id="rId6"/>
    <p:sldId id="307" r:id="rId7"/>
    <p:sldId id="300" r:id="rId8"/>
    <p:sldId id="267" r:id="rId9"/>
    <p:sldId id="268" r:id="rId10"/>
    <p:sldId id="301" r:id="rId11"/>
    <p:sldId id="310" r:id="rId12"/>
    <p:sldId id="273" r:id="rId13"/>
    <p:sldId id="304" r:id="rId14"/>
    <p:sldId id="305" r:id="rId15"/>
    <p:sldId id="308" r:id="rId16"/>
    <p:sldId id="276" r:id="rId17"/>
    <p:sldId id="309" r:id="rId18"/>
    <p:sldId id="286" r:id="rId19"/>
    <p:sldId id="278" r:id="rId20"/>
    <p:sldId id="285" r:id="rId21"/>
    <p:sldId id="287" r:id="rId22"/>
    <p:sldId id="290" r:id="rId23"/>
    <p:sldId id="306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3E5C"/>
    <a:srgbClr val="ECECEC"/>
    <a:srgbClr val="6085A0"/>
    <a:srgbClr val="83B5D8"/>
    <a:srgbClr val="0F3B57"/>
    <a:srgbClr val="0F3E5B"/>
    <a:srgbClr val="5F849F"/>
    <a:srgbClr val="507492"/>
    <a:srgbClr val="6C9BC4"/>
    <a:srgbClr val="85BA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ile medio 2 - Color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Stile medio 2 - Color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053"/>
    <p:restoredTop sz="94689"/>
  </p:normalViewPr>
  <p:slideViewPr>
    <p:cSldViewPr snapToGrid="0" snapToObjects="1">
      <p:cViewPr>
        <p:scale>
          <a:sx n="107" d="100"/>
          <a:sy n="107" d="100"/>
        </p:scale>
        <p:origin x="9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Foglio_di_lavoro_di_Microsoft_Excel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it-IT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9662187445511735E-2"/>
          <c:y val="9.8421008776802571E-2"/>
          <c:w val="0.9491841208704016"/>
          <c:h val="0.84104023164092867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rgbClr val="6085A0"/>
              </a:solidFill>
            </c:spPr>
            <c:extLst>
              <c:ext xmlns:c16="http://schemas.microsoft.com/office/drawing/2014/chart" uri="{C3380CC4-5D6E-409C-BE32-E72D297353CC}">
                <c16:uniqueId val="{00000001-B224-8846-9E52-B880B9F8130B}"/>
              </c:ext>
            </c:extLst>
          </c:dPt>
          <c:dPt>
            <c:idx val="1"/>
            <c:bubble3D val="0"/>
            <c:spPr>
              <a:solidFill>
                <a:srgbClr val="BEBFBF">
                  <a:alpha val="30000"/>
                </a:srgbClr>
              </a:solidFill>
            </c:spPr>
            <c:extLst>
              <c:ext xmlns:c16="http://schemas.microsoft.com/office/drawing/2014/chart" uri="{C3380CC4-5D6E-409C-BE32-E72D297353CC}">
                <c16:uniqueId val="{00000003-B224-8846-9E52-B880B9F8130B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#,##0</c:formatCode>
                <c:ptCount val="2"/>
                <c:pt idx="0">
                  <c:v>97.95</c:v>
                </c:pt>
                <c:pt idx="1">
                  <c:v>2.0499999999999972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224-8846-9E52-B880B9F8130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</c:plotArea>
    <c:plotVisOnly val="1"/>
    <c:dispBlanksAs val="gap"/>
    <c:showDLblsOverMax val="0"/>
  </c:chart>
  <c:txPr>
    <a:bodyPr/>
    <a:lstStyle/>
    <a:p>
      <a:pPr>
        <a:defRPr sz="1800"/>
      </a:pPr>
      <a:endParaRPr lang="it-IT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24449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818007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8406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E868AEC4-1F65-FF47-AF5E-B5D863A59B2D}"/>
              </a:ext>
            </a:extLst>
          </p:cNvPr>
          <p:cNvSpPr/>
          <p:nvPr userDrawn="1"/>
        </p:nvSpPr>
        <p:spPr>
          <a:xfrm>
            <a:off x="-4054" y="0"/>
            <a:ext cx="9148054" cy="1260000"/>
          </a:xfrm>
          <a:prstGeom prst="rect">
            <a:avLst/>
          </a:prstGeom>
          <a:solidFill>
            <a:srgbClr val="0F3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41161986-76EA-6846-A3DB-304E72FE3F83}"/>
              </a:ext>
            </a:extLst>
          </p:cNvPr>
          <p:cNvGrpSpPr/>
          <p:nvPr userDrawn="1"/>
        </p:nvGrpSpPr>
        <p:grpSpPr>
          <a:xfrm>
            <a:off x="0" y="6138000"/>
            <a:ext cx="9144000" cy="720000"/>
            <a:chOff x="0" y="6143223"/>
            <a:chExt cx="12192000" cy="720000"/>
          </a:xfrm>
        </p:grpSpPr>
        <p:sp>
          <p:nvSpPr>
            <p:cNvPr id="8" name="Rettangolo 7">
              <a:extLst>
                <a:ext uri="{FF2B5EF4-FFF2-40B4-BE49-F238E27FC236}">
                  <a16:creationId xmlns:a16="http://schemas.microsoft.com/office/drawing/2014/main" id="{26BA0AB3-632A-A64C-9A27-4D4D77206A9E}"/>
                </a:ext>
              </a:extLst>
            </p:cNvPr>
            <p:cNvSpPr/>
            <p:nvPr userDrawn="1"/>
          </p:nvSpPr>
          <p:spPr>
            <a:xfrm>
              <a:off x="0" y="6143223"/>
              <a:ext cx="12192000" cy="720000"/>
            </a:xfrm>
            <a:prstGeom prst="rect">
              <a:avLst/>
            </a:prstGeom>
            <a:solidFill>
              <a:srgbClr val="60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715AA293-CEA5-E743-901A-46821B3BBAB6}"/>
                </a:ext>
              </a:extLst>
            </p:cNvPr>
            <p:cNvSpPr txBox="1"/>
            <p:nvPr userDrawn="1"/>
          </p:nvSpPr>
          <p:spPr>
            <a:xfrm>
              <a:off x="6751447" y="6349334"/>
              <a:ext cx="53156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400" b="1" dirty="0">
                  <a:solidFill>
                    <a:schemeClr val="bg1"/>
                  </a:solidFill>
                  <a:latin typeface="Brandon Grotesque Light" panose="020B0303020203060202" pitchFamily="34" charset="77"/>
                </a:rPr>
                <a:t>LUCA NASSANO – MSC THESIS DISCUSSION</a:t>
              </a:r>
            </a:p>
          </p:txBody>
        </p:sp>
      </p:grp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022F7A17-D245-3D48-9598-74260154873B}"/>
              </a:ext>
            </a:extLst>
          </p:cNvPr>
          <p:cNvGrpSpPr/>
          <p:nvPr userDrawn="1"/>
        </p:nvGrpSpPr>
        <p:grpSpPr>
          <a:xfrm>
            <a:off x="51649" y="1080000"/>
            <a:ext cx="9036647" cy="180000"/>
            <a:chOff x="1218340" y="275867"/>
            <a:chExt cx="17715122" cy="567843"/>
          </a:xfrm>
        </p:grpSpPr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91E1D8A7-32BE-A44C-A5CF-08D81AA72EAD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46CF2798-B75D-D040-8FDE-B47CBA41F872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18FBF551-CCB6-734E-B0B7-53A26CB57BED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5AFC8125-3FF0-9140-AEBA-29066ACC2522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8D1189F5-0777-7D4F-AE2F-FE8FCB2FCC39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9258AC44-52EB-FB49-9499-DAB068AD3E0A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3C7C8DC8-2A09-A84D-A6C0-BEEFC1A8BA1A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A0ACEA51-69B4-8342-8D6B-E026B3A3DDBE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A3CA173E-2446-B646-BB6B-BC7E32A072BC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797A3E56-634B-E14E-9DC4-EB91EC0D5333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2AB1AA0D-2B41-A149-B935-C140FE96EF90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662D9BBA-AF41-F84D-9396-358C0CF31B57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C4CEC3D2-A817-A041-A2B8-A03E6BE00094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00D3B5E2-B206-7743-80FF-7D14EE187FEB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C182DDF5-3FF3-D84F-87CD-11D733EAADE3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6922FC44-7A77-0043-BC8B-612BA671437F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3F8C1062-C1C2-154F-AC3C-5227F64F45E6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B1516497-B0D0-4549-9EAB-FD5429D0EB06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C186AB65-9F6D-F241-A957-5235B6EE09CF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93E6A987-6955-C04A-8564-8AC02146C704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B640AAA2-2CA8-114D-A4DD-B90EF12FF020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4FFA6F9B-F64F-B44F-AA70-A1A031EA3661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D2C2B013-1856-0D45-BB23-0AF42241A63E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408B9110-AB42-C14C-A085-4FD1CC3902E0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B8931730-1C7E-AF47-87A3-D5FB5B883B18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C11EFE99-5FFF-0840-AD0D-7F19A8890417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390C7A0B-8203-CD49-8977-983360CD0A7D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ECF5DA8E-D7CA-924D-9E28-01FE0B83B4CD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AAF7FAD8-FACE-764E-9C98-9FBE7F027420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D04ED980-5D7C-6344-9ED3-B6086F0453ED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B559F206-03BD-F64C-8355-E732286F9849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FE71940F-A89D-3649-BD7F-27865A3F3736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71D6F808-93FB-F946-AD2F-683489E02702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FDA9C5EB-6757-7E4A-B86D-EA2C4C4BB71A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2559A5C7-FAC5-654F-8D0C-E688869E4DCC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8B669E9F-BE85-2540-85DA-C705B15BCA92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D61C4311-084C-964D-A1F6-62FF72971B4F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18A5873C-6411-BA4A-AD9F-4760C058EC53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3E0A2590-EB0A-1C43-898B-D86949270737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21071B0A-33BC-4A47-A0B6-D76C5FF5942F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3EA7C6BE-C6F9-A74B-BEB2-C66749F6E5A5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D938937-647A-0143-831D-F02246FE3076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2FFED044-4E6C-4340-A676-DC2E7E87FBA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21CA54DB-2771-A947-A2D0-62DFC1DA94DD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97102B6A-F55C-9148-994D-D291B33D6E25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9496FEF3-9675-D642-95FC-4C8F8E0F2A1D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CCDE2025-1FC0-AA4B-AF67-09F489D6E75C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39FC3DE5-85CA-5042-816C-856E23F21766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E134E6DA-95C0-5F45-96CC-A21546A0BABC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0BFBE678-315E-4C40-8E05-E236B1EF96EB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7F8AD2FC-D5AD-7049-AB04-8646C6CDC7DB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79518750-3445-CF48-838F-6C76A354080C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EE936044-55E4-A940-9E7F-5B2A35915284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F8E0BFFB-0192-6A48-B128-F8ACC4C3462E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CAA069BF-6953-8E4C-9034-99BE80D4DD77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DA2CF283-0F2B-4D48-8B0A-4DCC4F6FC92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78A3784C-A8F6-844A-BD54-E5E3181F89E5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4684DE4-D561-4B4D-BF51-23E43C2AF25D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1E282BEC-3FC1-094D-8807-AEBD506E0914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4231AC8D-0703-E84A-8202-A26BA966C68F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C7B67FC1-8E98-3641-916E-0CE337316C5B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B5B5E423-0CF9-9146-A02B-6781001FC4CA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FE33915F-97B2-5D47-BD87-57D4DA1C8347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526D4876-43D2-6047-9469-E9420787913D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014937E0-66AE-1F42-9C20-A5EA7D74DD30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682A779A-3089-DA4D-99DB-C70A2813877A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B93E6FF6-E81A-5644-86E0-68503EC4C264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F8CD391C-C2E3-364C-9DCB-41B5F564A264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3260B7D6-0F39-8F4D-83D6-EE55A7D8D6A8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C5E26B22-2FF0-F947-882D-5B42B58D6286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E4F354EC-45D0-5A40-9957-E1B2EB10EEB0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11CB8879-D82D-5C40-9423-61E2AA83EFEC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3F5EBBDB-693C-AA4B-B107-4F0712502178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0EF4822F-DD40-134A-B169-3CC32A1944B8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036EADDA-86ED-BF40-8E7F-69E721417B73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4C624079-133A-204A-859A-4567635B0E1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FE502C4C-342F-7947-A3EE-A8F1D2575195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6C5331BC-B4CE-A74B-B2DE-7EF52D90BCC0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86D6758F-2B8C-6C46-B911-0DB0B2EA5726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521A2350-48FB-BD47-9A83-FF245093BCB7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7F01E91B-E576-BA41-B8DE-045E55F06486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8AFF2A59-44F5-E340-93B3-01CCCC9EBD8F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C763EF2B-D59F-3B4E-A35E-41D7604951A3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3E9D0575-D911-BC4E-A174-10612F65623E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FCD8CB9D-AB3D-DC4A-B622-F707A0DC0100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694DD5C6-FF74-8E41-8E3F-B224C825153B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3A7FB244-CA42-E045-BD52-0E6642E73E28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DEC33FE1-77C1-E740-8EE3-40124DA33C3B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037D3C55-E33F-1E41-B862-F1D618196517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C50F802D-F779-924A-AA97-B18FFB937F06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7C523BD2-AC27-524B-9818-BEF37D7ED75E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CEBA94FB-15FC-AC45-A74A-3B87DBE87198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21088DFF-0621-174F-84A7-00FDC67374C6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40DCA49C-D607-144E-9595-54D9DBD9E982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DC64535E-8AB9-5444-B19A-20DADE437922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58254CE1-F032-2544-8D0D-45D1F22959E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C4EE22A6-D87B-7143-80FC-CF50EAB21305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713BC3DC-FA56-C046-8F33-D42A08E0C576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FFC5A2CD-C049-654C-8087-777EB99FADE1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F2F2BEE5-3BFC-7949-A08A-D34EC3D9BD66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7D4E9871-068A-9042-A873-5D3F7E77061D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82132EBA-8B49-1D44-A683-449A2E65B782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21CD8522-B18E-6E43-9F65-BF0671908629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887DBCCC-9525-7449-8609-4047EB22ED35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27DC8D2C-94B8-6F4C-85DA-F23FDBAFD82A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83D597DD-C822-AB44-BB72-2796A1FF49E9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D2BFE9B3-9484-9246-8D2A-BD34246B2F13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8AA85E50-399E-D440-9E1D-7C2A859A3DC0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FC5E86CE-F86E-FE47-A02D-4A612B5AE13C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3B067688-047E-1246-814E-EB34F765629C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5E9259A6-AE9D-834F-894D-F60C66B5A766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>
              <a:extLst>
                <a:ext uri="{FF2B5EF4-FFF2-40B4-BE49-F238E27FC236}">
                  <a16:creationId xmlns:a16="http://schemas.microsoft.com/office/drawing/2014/main" id="{1F5F5EC3-2484-2B49-874D-A7D1EAD1FF6E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918AD152-FF19-7E45-AF63-959AC3B50BAB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698F4081-F0DC-6E4C-9E89-D390CD25D203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31">
              <a:extLst>
                <a:ext uri="{FF2B5EF4-FFF2-40B4-BE49-F238E27FC236}">
                  <a16:creationId xmlns:a16="http://schemas.microsoft.com/office/drawing/2014/main" id="{92E3CC77-B6C5-1E4B-9CCB-BFB2DFEF5905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32">
              <a:extLst>
                <a:ext uri="{FF2B5EF4-FFF2-40B4-BE49-F238E27FC236}">
                  <a16:creationId xmlns:a16="http://schemas.microsoft.com/office/drawing/2014/main" id="{0D9881B0-97F6-C048-9667-635368F426D1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>
              <a:extLst>
                <a:ext uri="{FF2B5EF4-FFF2-40B4-BE49-F238E27FC236}">
                  <a16:creationId xmlns:a16="http://schemas.microsoft.com/office/drawing/2014/main" id="{C0BEB3AB-125F-9042-8727-7CCBCA61F8B4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2AC83008-7FE2-9641-B31D-13D7FC14A6C4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69E20AEA-CD78-314A-9EB5-152E52D688AB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>
              <a:extLst>
                <a:ext uri="{FF2B5EF4-FFF2-40B4-BE49-F238E27FC236}">
                  <a16:creationId xmlns:a16="http://schemas.microsoft.com/office/drawing/2014/main" id="{9D32FA29-5F57-D84F-80A0-27D89A79B44B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8" name="Picture 3" descr="Y:\IMMAGINE _COORDINATA_2014\PPT\loghi_PNG\03_Polimi_bandiera-1riga_BN_negativo_outline.png">
            <a:extLst>
              <a:ext uri="{FF2B5EF4-FFF2-40B4-BE49-F238E27FC236}">
                <a16:creationId xmlns:a16="http://schemas.microsoft.com/office/drawing/2014/main" id="{D39A5C76-6492-EE44-ADAD-EA539EFEF3A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000" y="6210955"/>
            <a:ext cx="3038475" cy="574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236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2093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8546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26065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112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061649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9780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3258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565DD-14BC-EE43-9053-8D7AF0BBA80B}" type="datetimeFigureOut">
              <a:rPr lang="en-GB" smtClean="0"/>
              <a:t>23/04/2020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8F4ABD-468C-4D46-9DEB-BD7382D4BD5E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9242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esterni, edificio, ponte, città&#10;&#10;Descrizione generata automaticamente">
            <a:extLst>
              <a:ext uri="{FF2B5EF4-FFF2-40B4-BE49-F238E27FC236}">
                <a16:creationId xmlns:a16="http://schemas.microsoft.com/office/drawing/2014/main" id="{B7171466-BE48-E546-BF1E-7D60D56B2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6498"/>
          <a:stretch/>
        </p:blipFill>
        <p:spPr>
          <a:xfrm>
            <a:off x="0" y="-123728"/>
            <a:ext cx="9144000" cy="398752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1F63E6B9-3A95-2A4D-9672-5827A5362CB9}"/>
              </a:ext>
            </a:extLst>
          </p:cNvPr>
          <p:cNvSpPr/>
          <p:nvPr/>
        </p:nvSpPr>
        <p:spPr>
          <a:xfrm>
            <a:off x="0" y="3618000"/>
            <a:ext cx="9144000" cy="3240000"/>
          </a:xfrm>
          <a:prstGeom prst="rect">
            <a:avLst/>
          </a:prstGeom>
          <a:solidFill>
            <a:srgbClr val="0F3E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28E83393-02CA-9A49-8E7B-642C25306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8800" y="1250315"/>
            <a:ext cx="2946400" cy="2163763"/>
          </a:xfrm>
          <a:prstGeom prst="rect">
            <a:avLst/>
          </a:prstGeom>
          <a:effectLst>
            <a:glow rad="63500">
              <a:schemeClr val="tx1">
                <a:alpha val="40000"/>
              </a:schemeClr>
            </a:glow>
          </a:effectLst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AD99CFB-92C0-6E46-B73D-704FF2212916}"/>
              </a:ext>
            </a:extLst>
          </p:cNvPr>
          <p:cNvSpPr txBox="1"/>
          <p:nvPr/>
        </p:nvSpPr>
        <p:spPr>
          <a:xfrm>
            <a:off x="469075" y="3973630"/>
            <a:ext cx="82058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>
                <a:solidFill>
                  <a:schemeClr val="bg1"/>
                </a:solidFill>
                <a:effectLst>
                  <a:glow rad="63500">
                    <a:schemeClr val="tx1">
                      <a:alpha val="10000"/>
                    </a:schemeClr>
                  </a:glow>
                </a:effectLst>
                <a:latin typeface="Brandon Grotesque Light" panose="020B0303020203060202" pitchFamily="34" charset="77"/>
              </a:rPr>
              <a:t>A Machine Learning approach for automatic disease detection in Chest X-Ray</a:t>
            </a:r>
            <a:endParaRPr lang="en-GB" sz="2400" b="1" dirty="0">
              <a:solidFill>
                <a:schemeClr val="bg1"/>
              </a:solidFill>
              <a:effectLst>
                <a:glow rad="63500">
                  <a:schemeClr val="tx1">
                    <a:alpha val="10000"/>
                  </a:schemeClr>
                </a:glow>
              </a:effectLst>
              <a:latin typeface="Brandon Grotesque Light" panose="020B0303020203060202" pitchFamily="34" charset="77"/>
            </a:endParaRP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113A8E0D-CCEB-624B-8EDB-40F06CDBE46D}"/>
              </a:ext>
            </a:extLst>
          </p:cNvPr>
          <p:cNvSpPr txBox="1"/>
          <p:nvPr/>
        </p:nvSpPr>
        <p:spPr>
          <a:xfrm>
            <a:off x="144832" y="5731622"/>
            <a:ext cx="35578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ln w="0">
                  <a:noFill/>
                </a:ln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Brandon Grotesque Light" panose="020B0303020203060202" pitchFamily="34" charset="77"/>
              </a:rPr>
              <a:t>Supervisor:</a:t>
            </a:r>
            <a:r>
              <a:rPr lang="it-IT" sz="1500" dirty="0">
                <a:ln w="0">
                  <a:noFill/>
                </a:ln>
                <a:solidFill>
                  <a:schemeClr val="bg1"/>
                </a:solidFill>
                <a:effectLst>
                  <a:glow>
                    <a:schemeClr val="accent1">
                      <a:alpha val="40000"/>
                    </a:schemeClr>
                  </a:glow>
                </a:effectLst>
                <a:latin typeface="Brandon Grotesque Light" panose="020B0303020203060202" pitchFamily="34" charset="77"/>
              </a:rPr>
              <a:t> Prof. Pier Luca Lanzi </a:t>
            </a:r>
            <a:endParaRPr lang="en-GB" sz="1500" dirty="0">
              <a:ln w="0">
                <a:noFill/>
              </a:ln>
              <a:solidFill>
                <a:schemeClr val="bg1"/>
              </a:solidFill>
              <a:effectLst>
                <a:glow>
                  <a:schemeClr val="accent1">
                    <a:alpha val="40000"/>
                  </a:schemeClr>
                </a:glow>
              </a:effectLst>
              <a:latin typeface="Brandon Grotesque Light" panose="020B0303020203060202" pitchFamily="34" charset="77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7EF4A830-A006-1B43-A741-F52150A11EF6}"/>
              </a:ext>
            </a:extLst>
          </p:cNvPr>
          <p:cNvSpPr txBox="1"/>
          <p:nvPr/>
        </p:nvSpPr>
        <p:spPr>
          <a:xfrm>
            <a:off x="144832" y="6040381"/>
            <a:ext cx="323963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Co-supervisor:</a:t>
            </a:r>
            <a:r>
              <a:rPr lang="it-IT" sz="150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 Prof. Daniele Loiacono</a:t>
            </a:r>
          </a:p>
          <a:p>
            <a:r>
              <a:rPr lang="it-IT" sz="150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  	                   Dr. Edoardo Giacomello </a:t>
            </a:r>
            <a:endParaRPr lang="en-GB" sz="150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2CA77D29-201B-D346-BE6D-FB47988B2814}"/>
              </a:ext>
            </a:extLst>
          </p:cNvPr>
          <p:cNvSpPr txBox="1"/>
          <p:nvPr/>
        </p:nvSpPr>
        <p:spPr>
          <a:xfrm>
            <a:off x="5759530" y="5948049"/>
            <a:ext cx="27510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Candidate: </a:t>
            </a:r>
            <a:r>
              <a:rPr lang="it-IT" sz="150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Luca Nassano 893812</a:t>
            </a:r>
            <a:endParaRPr lang="en-GB" sz="150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3DE4A78-B29B-9146-B38A-7F857CEE9F2A}"/>
              </a:ext>
            </a:extLst>
          </p:cNvPr>
          <p:cNvSpPr txBox="1"/>
          <p:nvPr/>
        </p:nvSpPr>
        <p:spPr>
          <a:xfrm>
            <a:off x="3400719" y="6271214"/>
            <a:ext cx="23425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Academic Year</a:t>
            </a:r>
            <a:r>
              <a:rPr lang="it-IT" sz="150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: 2018/2019</a:t>
            </a:r>
            <a:endParaRPr lang="en-GB" sz="150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40AD943A-2B92-0144-A853-CA3DB3964757}"/>
              </a:ext>
            </a:extLst>
          </p:cNvPr>
          <p:cNvSpPr txBox="1"/>
          <p:nvPr/>
        </p:nvSpPr>
        <p:spPr>
          <a:xfrm>
            <a:off x="5767029" y="6273480"/>
            <a:ext cx="389602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5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MSc</a:t>
            </a:r>
            <a:r>
              <a:rPr lang="it-IT" sz="150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 in Computer Science and Engineering</a:t>
            </a:r>
            <a:endParaRPr lang="en-GB" sz="150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grpSp>
        <p:nvGrpSpPr>
          <p:cNvPr id="19" name="Gruppo 18">
            <a:extLst>
              <a:ext uri="{FF2B5EF4-FFF2-40B4-BE49-F238E27FC236}">
                <a16:creationId xmlns:a16="http://schemas.microsoft.com/office/drawing/2014/main" id="{5FC95FD1-1B29-F348-9C0F-B0220F3A0A59}"/>
              </a:ext>
            </a:extLst>
          </p:cNvPr>
          <p:cNvGrpSpPr/>
          <p:nvPr/>
        </p:nvGrpSpPr>
        <p:grpSpPr>
          <a:xfrm>
            <a:off x="53674" y="3617471"/>
            <a:ext cx="9036647" cy="180000"/>
            <a:chOff x="1218340" y="275867"/>
            <a:chExt cx="17715122" cy="567843"/>
          </a:xfrm>
        </p:grpSpPr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042199D-7B2D-1445-AAA8-62728B098B84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16A10A1B-8682-FF44-B51F-128A8C5B4039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3EACD79D-1A34-4F43-986B-C86DBD9607F9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F3932ECC-85C7-9247-A6E2-2C177EB7D89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69C43146-F6A8-FC4D-85E5-0F81ED0D2179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B306CBAF-591C-BB4C-B286-2AE541C71E99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E2E93B93-7962-BA42-9ED8-A06E21990FBD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C2A1C14B-DF32-DB4B-934C-F4DAE2DFD3E2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CF8ACD2A-1F81-1341-896B-13769DAB9520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4D5F3D9D-5525-3748-9ED3-9C17C3903165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0E08B47B-6FA2-C047-8679-56ACE821F3FD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AF24E6C0-FA96-4E42-9610-0FC1558935F8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D1FCC6EC-9BAB-BB43-AFCF-672D68E61362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343B79E1-6795-F24C-86D4-BF1FA0A8725B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CE9D2392-50B2-7640-9140-A7BA813A789F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0F10E0A9-2D74-0940-AB3B-5D465D4F915A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4A4CBD4E-E827-724B-8AA3-6D3A2D90ACA4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8809A4B2-6229-4C48-9760-DBDD95C92C94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DCD1F7F2-7A6D-6C45-89D1-33ED2C0CDE6B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25402A95-8691-2842-91E2-52664D987047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953F5554-E233-D441-BC51-3DD5D2027E9F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22015FF6-947E-2B48-83FF-856997DCD6FA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1C12CA81-3417-1E4C-B518-DA222A39E43D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D1629529-F49C-1D41-8405-95568039A4CE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9733536F-B122-DD4F-A651-225598DE19A6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4D0AB478-5FCC-6E40-91FB-DBE9BE0F483A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E0749326-9638-7C44-B8C7-F7D8E261E10B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AA4B6D9B-B930-144A-8E49-485FC2712E3C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71635289-9350-4D4A-9B9F-15473C90FCDC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90F93A53-8AF1-2444-BD0E-62D87B9DDDDC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5DDB5543-6AC0-054D-B0F4-D3C77653664C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79A5E53F-38F5-8143-B568-2988F2D53BF5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1E23C2A5-AF42-A347-9407-4EE492588B57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6578C849-4BCC-C444-98D9-8F638D6EEC86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AB22669D-6ED7-394B-B94A-D86F2B21D5B7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E0BDE19B-50FB-6341-88AC-615532C53985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2582C034-69EE-E04D-9E15-69C99EE2E5D2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6FBD2B4E-CF63-594D-88C4-BF662F98F01B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BE6ABB6B-E5F1-C248-868D-847533EDA7FE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C7D67157-E84D-4447-B2F1-A56174365783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D48A0C5E-5053-5F40-B5D6-00F35F4B9930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CEAD009D-CC95-6545-877D-5FEB5894D605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9CD63322-7E68-FB41-8B73-ECD779C99AA7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20DFFB8F-15E8-C84B-8373-EC3B59E17A8D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14932E1C-426F-8B4C-B73E-20D5560A8C4A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A608492F-84D8-C04C-9004-FF873444CD45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DE0B809F-63EC-5949-8764-EBFCFDF8F56A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C241D82C-FE2B-3F44-8759-3D551F7DDA45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F71A4A73-3705-194A-9B5C-CD52532AF9CE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B1073BE7-BF63-3F47-9B81-FA22960383C1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8068B7D9-8835-E744-B5DA-F552AF053B80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6F262AC3-B603-3D4E-BE92-AC681540BAD1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08FEA331-B821-DD45-B2A0-EF9F47FBF2C0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554D1056-EBB6-244A-93B6-419D94C08D23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B4268A90-D835-A642-9217-96AC1F4436A4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6326FBBF-5FE5-4B4F-9DCB-AAFF3CC700F1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CEB2A4BB-D78D-A94C-9E50-B7BC16FF4C62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0BD5B745-C662-4140-AA69-AF6F729ACF50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72171402-8ABD-0F46-A73D-54F3DD0E5B47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A24D03CD-E40A-7140-82E1-4353E79871B0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867DACD6-6147-3140-BFFB-BD09D0512811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951077C7-4E83-C347-BFC9-DE41857CB4BB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C83F57A8-A8FE-7743-9EA4-09ED65F536B8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319F2B56-C1AE-9440-8038-A1074866182B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05AA0ACD-8BB2-F74F-9789-8D63C2052B29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FF8C0553-F5A2-5947-BB4D-5E8130EC2693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CA689B5D-10DD-0848-90E4-A9AEC9D5FA9D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2D4C2CA3-9079-0741-BA67-5D995A0BA293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3F20564B-8889-F649-9D81-136FB8EABE52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56143B04-F5A0-834D-8A07-06410DF3DA9C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9DECFBF3-97F4-504E-8341-5022FD6CBDDC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C6F5BDFA-AF6E-6646-8951-D2648E042FC8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658A9170-6EEA-AE4D-8D07-CD1768513A58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3EE3E145-E81A-4C44-A933-FB53A91795A9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5DA74684-A61F-DE48-B48E-D57CAD1E6321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08A28659-B24E-E042-9C5C-7F39A960557A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DAA39834-BDBD-3C4C-9162-57B966F0A699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65097DA6-71E6-0045-BB8B-BBAF915586D8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A8ED9D68-BA93-0D4F-BB3C-904C622A94EF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8F17918B-9ECC-B449-9BBE-0A02C40FA364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9424B21E-24FD-BA46-B4A4-49C0B3C1BE1A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79986A32-DC7C-E84E-B516-F4FAA605F419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2EAC0CE3-ADCA-4349-BC7F-BB13165409F8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9D609157-9DBF-1346-860A-CC594FE33FCD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7A4FEDCC-B2D0-9846-8A25-718F096A1A68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71E98A3A-012B-DC4E-A332-F5CBD254830C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2F26EC20-A16E-6445-BBAA-670068FB6214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8DAD1E27-D523-354C-A2C7-721B5D44748F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428F6F1A-4AC2-E74B-B955-BE9BD03CCB82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B950F72B-5F60-154B-A10A-FA8E1BDE1130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C043C529-41CD-3D4C-AC36-3C64BE2F4D37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6C129EF1-3B70-BB4C-9F60-53A080955926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56255D8B-8AF0-FA47-B91E-9322B19B99CA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0D7D56D9-CFF2-DC49-BAA8-7AB9755A536E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1093B598-8546-604D-B0F7-B477877FA2C9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D25A797D-F694-3349-818F-FBEAF4282100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29FD5D15-7D77-FA4F-8FB8-290DA1056F32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16685124-6F70-7448-9F11-373851C31194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A9D62033-3DA7-DA4A-9722-5075D9005A20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D522124F-388E-3645-8BFB-3254604CB276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DF36129C-87C0-D741-8751-D4590397471B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50E798F4-CE7F-6B4D-B87C-B3533DF9824E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7042030D-5764-D340-BD21-D1FD2D738B72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8C2895F4-6370-D24B-B2A9-EA96C8B2A4C8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AC687E93-E8EE-A241-9F8F-49B0DAB12B49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ABDCF254-D99B-BF47-A3D3-8596AF4AF2C9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>
              <a:extLst>
                <a:ext uri="{FF2B5EF4-FFF2-40B4-BE49-F238E27FC236}">
                  <a16:creationId xmlns:a16="http://schemas.microsoft.com/office/drawing/2014/main" id="{5B764B2E-F799-D84A-A95F-AEE87B989F10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>
              <a:extLst>
                <a:ext uri="{FF2B5EF4-FFF2-40B4-BE49-F238E27FC236}">
                  <a16:creationId xmlns:a16="http://schemas.microsoft.com/office/drawing/2014/main" id="{8449ECDF-4562-E449-8942-C1228AF6DC78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>
              <a:extLst>
                <a:ext uri="{FF2B5EF4-FFF2-40B4-BE49-F238E27FC236}">
                  <a16:creationId xmlns:a16="http://schemas.microsoft.com/office/drawing/2014/main" id="{7C2801EE-67AB-454A-B4F4-4C25F552F635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>
              <a:extLst>
                <a:ext uri="{FF2B5EF4-FFF2-40B4-BE49-F238E27FC236}">
                  <a16:creationId xmlns:a16="http://schemas.microsoft.com/office/drawing/2014/main" id="{63F74C5E-2257-DD48-899C-AE20A2E37AE5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>
              <a:extLst>
                <a:ext uri="{FF2B5EF4-FFF2-40B4-BE49-F238E27FC236}">
                  <a16:creationId xmlns:a16="http://schemas.microsoft.com/office/drawing/2014/main" id="{4DF67478-0784-8947-A200-9DBB1821AAB2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>
              <a:extLst>
                <a:ext uri="{FF2B5EF4-FFF2-40B4-BE49-F238E27FC236}">
                  <a16:creationId xmlns:a16="http://schemas.microsoft.com/office/drawing/2014/main" id="{A41BF65B-C92A-4F47-8F2E-B1AAC23AEBA3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nettore 1 131">
              <a:extLst>
                <a:ext uri="{FF2B5EF4-FFF2-40B4-BE49-F238E27FC236}">
                  <a16:creationId xmlns:a16="http://schemas.microsoft.com/office/drawing/2014/main" id="{AC7CF808-C542-1548-A8CB-A0F298347289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Connettore 1 132">
              <a:extLst>
                <a:ext uri="{FF2B5EF4-FFF2-40B4-BE49-F238E27FC236}">
                  <a16:creationId xmlns:a16="http://schemas.microsoft.com/office/drawing/2014/main" id="{6FB1C933-B703-EA47-8096-BF547CB48FC5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>
              <a:extLst>
                <a:ext uri="{FF2B5EF4-FFF2-40B4-BE49-F238E27FC236}">
                  <a16:creationId xmlns:a16="http://schemas.microsoft.com/office/drawing/2014/main" id="{4C798AE8-7EA4-F442-B4DC-120D5F97348D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>
              <a:extLst>
                <a:ext uri="{FF2B5EF4-FFF2-40B4-BE49-F238E27FC236}">
                  <a16:creationId xmlns:a16="http://schemas.microsoft.com/office/drawing/2014/main" id="{FB0F0E7F-0D16-4F43-9D43-E1DFFBA9AFA7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>
              <a:extLst>
                <a:ext uri="{FF2B5EF4-FFF2-40B4-BE49-F238E27FC236}">
                  <a16:creationId xmlns:a16="http://schemas.microsoft.com/office/drawing/2014/main" id="{3E5C3223-505B-564D-9A1C-19C903EA3613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>
              <a:extLst>
                <a:ext uri="{FF2B5EF4-FFF2-40B4-BE49-F238E27FC236}">
                  <a16:creationId xmlns:a16="http://schemas.microsoft.com/office/drawing/2014/main" id="{E65DA348-DFA4-7C45-92C9-1C55D6D35C13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>
              <a:extLst>
                <a:ext uri="{FF2B5EF4-FFF2-40B4-BE49-F238E27FC236}">
                  <a16:creationId xmlns:a16="http://schemas.microsoft.com/office/drawing/2014/main" id="{D4585CA8-DBE7-7F4B-8B34-E683B6580BB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>
              <a:extLst>
                <a:ext uri="{FF2B5EF4-FFF2-40B4-BE49-F238E27FC236}">
                  <a16:creationId xmlns:a16="http://schemas.microsoft.com/office/drawing/2014/main" id="{447D4A60-BFB7-DE42-852F-AFA49039D29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87316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7077D9B6-438A-1D42-BF92-AFC2A65C58D8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3953E1E2-878C-314F-91D7-992B02244AB9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Convolutional Neural Network: baseline model</a:t>
            </a:r>
          </a:p>
        </p:txBody>
      </p:sp>
      <p:grpSp>
        <p:nvGrpSpPr>
          <p:cNvPr id="23" name="Gruppo 22">
            <a:extLst>
              <a:ext uri="{FF2B5EF4-FFF2-40B4-BE49-F238E27FC236}">
                <a16:creationId xmlns:a16="http://schemas.microsoft.com/office/drawing/2014/main" id="{898D53C1-8F74-8940-9EC2-0D79AE9670D1}"/>
              </a:ext>
            </a:extLst>
          </p:cNvPr>
          <p:cNvGrpSpPr/>
          <p:nvPr/>
        </p:nvGrpSpPr>
        <p:grpSpPr>
          <a:xfrm>
            <a:off x="476651" y="2039531"/>
            <a:ext cx="7983524" cy="2778938"/>
            <a:chOff x="476651" y="1396823"/>
            <a:chExt cx="7983524" cy="2778938"/>
          </a:xfrm>
        </p:grpSpPr>
        <p:sp>
          <p:nvSpPr>
            <p:cNvPr id="65" name="Rettangolo con angoli arrotondati 64">
              <a:extLst>
                <a:ext uri="{FF2B5EF4-FFF2-40B4-BE49-F238E27FC236}">
                  <a16:creationId xmlns:a16="http://schemas.microsoft.com/office/drawing/2014/main" id="{C19B1F86-6101-804D-996A-74961A087AC7}"/>
                </a:ext>
              </a:extLst>
            </p:cNvPr>
            <p:cNvSpPr/>
            <p:nvPr/>
          </p:nvSpPr>
          <p:spPr>
            <a:xfrm>
              <a:off x="476651" y="1396823"/>
              <a:ext cx="7983524" cy="2778938"/>
            </a:xfrm>
            <a:prstGeom prst="roundRect">
              <a:avLst/>
            </a:prstGeom>
            <a:noFill/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6DB97BC9-9692-2545-84C1-B5153A7DE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27367" y="1981093"/>
              <a:ext cx="5241456" cy="1788423"/>
            </a:xfrm>
            <a:prstGeom prst="rect">
              <a:avLst/>
            </a:prstGeom>
          </p:spPr>
        </p:pic>
        <p:sp>
          <p:nvSpPr>
            <p:cNvPr id="76" name="TextBox 29">
              <a:extLst>
                <a:ext uri="{FF2B5EF4-FFF2-40B4-BE49-F238E27FC236}">
                  <a16:creationId xmlns:a16="http://schemas.microsoft.com/office/drawing/2014/main" id="{E4DB872A-00CE-654B-9C52-7CFACF462E95}"/>
                </a:ext>
              </a:extLst>
            </p:cNvPr>
            <p:cNvSpPr txBox="1"/>
            <p:nvPr/>
          </p:nvSpPr>
          <p:spPr>
            <a:xfrm>
              <a:off x="683825" y="1547707"/>
              <a:ext cx="2592515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500" b="1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Convolutional Neural Networks</a:t>
              </a:r>
            </a:p>
          </p:txBody>
        </p:sp>
        <p:sp>
          <p:nvSpPr>
            <p:cNvPr id="19" name="Rettangolo 18">
              <a:extLst>
                <a:ext uri="{FF2B5EF4-FFF2-40B4-BE49-F238E27FC236}">
                  <a16:creationId xmlns:a16="http://schemas.microsoft.com/office/drawing/2014/main" id="{84A99036-3B26-4648-9485-6605EE328DC0}"/>
                </a:ext>
              </a:extLst>
            </p:cNvPr>
            <p:cNvSpPr/>
            <p:nvPr/>
          </p:nvSpPr>
          <p:spPr>
            <a:xfrm>
              <a:off x="6141109" y="1838214"/>
              <a:ext cx="2275524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Different CNNs tested: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DenseNet121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DenseNet169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DenseNet169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VGG16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VGG19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InceptioResNetV2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GB" sz="1500" dirty="0">
                  <a:solidFill>
                    <a:srgbClr val="0F3E5C"/>
                  </a:solidFill>
                  <a:latin typeface="+mj-lt"/>
                  <a:cs typeface="Calibri" panose="020F0502020204030204" pitchFamily="34" charset="0"/>
                </a:rPr>
                <a:t>Xception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383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asellaDiTesto 108">
            <a:extLst>
              <a:ext uri="{FF2B5EF4-FFF2-40B4-BE49-F238E27FC236}">
                <a16:creationId xmlns:a16="http://schemas.microsoft.com/office/drawing/2014/main" id="{7077D9B6-438A-1D42-BF92-AFC2A65C58D8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10" name="CasellaDiTesto 109">
            <a:extLst>
              <a:ext uri="{FF2B5EF4-FFF2-40B4-BE49-F238E27FC236}">
                <a16:creationId xmlns:a16="http://schemas.microsoft.com/office/drawing/2014/main" id="{3953E1E2-878C-314F-91D7-992B02244AB9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Convolutional Neural Network: baseline model</a:t>
            </a: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0895C3DD-72B4-3648-86D8-3BFF35E73EBD}"/>
              </a:ext>
            </a:extLst>
          </p:cNvPr>
          <p:cNvSpPr/>
          <p:nvPr/>
        </p:nvSpPr>
        <p:spPr>
          <a:xfrm>
            <a:off x="1110992" y="3295328"/>
            <a:ext cx="893065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No Finding</a:t>
            </a:r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020FEA77-5D3F-3640-8E05-A3137D9F826E}"/>
              </a:ext>
            </a:extLst>
          </p:cNvPr>
          <p:cNvSpPr/>
          <p:nvPr/>
        </p:nvSpPr>
        <p:spPr>
          <a:xfrm>
            <a:off x="3211605" y="3295328"/>
            <a:ext cx="942679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Support Devices</a:t>
            </a:r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6E35E574-A68E-AC42-8ADE-9AB8A1350873}"/>
              </a:ext>
            </a:extLst>
          </p:cNvPr>
          <p:cNvSpPr/>
          <p:nvPr/>
        </p:nvSpPr>
        <p:spPr>
          <a:xfrm>
            <a:off x="4261911" y="3295328"/>
            <a:ext cx="1157703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Pneumothorax</a:t>
            </a:r>
          </a:p>
        </p:txBody>
      </p:sp>
      <p:sp>
        <p:nvSpPr>
          <p:cNvPr id="50" name="Rettangolo con angoli arrotondati 49">
            <a:extLst>
              <a:ext uri="{FF2B5EF4-FFF2-40B4-BE49-F238E27FC236}">
                <a16:creationId xmlns:a16="http://schemas.microsoft.com/office/drawing/2014/main" id="{CC072F25-959A-FD4F-8ABF-0870F99C3F41}"/>
              </a:ext>
            </a:extLst>
          </p:cNvPr>
          <p:cNvSpPr/>
          <p:nvPr/>
        </p:nvSpPr>
        <p:spPr>
          <a:xfrm>
            <a:off x="2111683" y="3295328"/>
            <a:ext cx="992295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Lung Opacity</a:t>
            </a:r>
          </a:p>
        </p:txBody>
      </p:sp>
      <p:sp>
        <p:nvSpPr>
          <p:cNvPr id="51" name="Rettangolo con angoli arrotondati 50">
            <a:extLst>
              <a:ext uri="{FF2B5EF4-FFF2-40B4-BE49-F238E27FC236}">
                <a16:creationId xmlns:a16="http://schemas.microsoft.com/office/drawing/2014/main" id="{5A378619-B7DF-2447-9B65-50F839F2C33A}"/>
              </a:ext>
            </a:extLst>
          </p:cNvPr>
          <p:cNvSpPr/>
          <p:nvPr/>
        </p:nvSpPr>
        <p:spPr>
          <a:xfrm>
            <a:off x="1280293" y="3955003"/>
            <a:ext cx="694606" cy="382182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Edema</a:t>
            </a:r>
          </a:p>
        </p:txBody>
      </p:sp>
      <p:sp>
        <p:nvSpPr>
          <p:cNvPr id="53" name="Rettangolo con angoli arrotondati 52">
            <a:extLst>
              <a:ext uri="{FF2B5EF4-FFF2-40B4-BE49-F238E27FC236}">
                <a16:creationId xmlns:a16="http://schemas.microsoft.com/office/drawing/2014/main" id="{4CBD9D17-819A-0946-8AC3-CD1FDA4B94FC}"/>
              </a:ext>
            </a:extLst>
          </p:cNvPr>
          <p:cNvSpPr/>
          <p:nvPr/>
        </p:nvSpPr>
        <p:spPr>
          <a:xfrm>
            <a:off x="2066933" y="3955003"/>
            <a:ext cx="1091525" cy="382182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Consolidation</a:t>
            </a:r>
          </a:p>
        </p:txBody>
      </p:sp>
      <p:sp>
        <p:nvSpPr>
          <p:cNvPr id="57" name="Rettangolo con angoli arrotondati 56">
            <a:extLst>
              <a:ext uri="{FF2B5EF4-FFF2-40B4-BE49-F238E27FC236}">
                <a16:creationId xmlns:a16="http://schemas.microsoft.com/office/drawing/2014/main" id="{2C837A9C-0097-7D4D-B2B6-ECAB8CBB9EAE}"/>
              </a:ext>
            </a:extLst>
          </p:cNvPr>
          <p:cNvSpPr/>
          <p:nvPr/>
        </p:nvSpPr>
        <p:spPr>
          <a:xfrm>
            <a:off x="2136492" y="4522866"/>
            <a:ext cx="972470" cy="382182"/>
          </a:xfrm>
          <a:prstGeom prst="roundRect">
            <a:avLst/>
          </a:prstGeom>
          <a:solidFill>
            <a:srgbClr val="83B5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Pneumonia</a:t>
            </a:r>
          </a:p>
        </p:txBody>
      </p:sp>
      <p:sp>
        <p:nvSpPr>
          <p:cNvPr id="58" name="Rettangolo con angoli arrotondati 57">
            <a:extLst>
              <a:ext uri="{FF2B5EF4-FFF2-40B4-BE49-F238E27FC236}">
                <a16:creationId xmlns:a16="http://schemas.microsoft.com/office/drawing/2014/main" id="{F66AD475-DA35-4949-A111-1E418A71C0A7}"/>
              </a:ext>
            </a:extLst>
          </p:cNvPr>
          <p:cNvSpPr/>
          <p:nvPr/>
        </p:nvSpPr>
        <p:spPr>
          <a:xfrm>
            <a:off x="3250489" y="3955003"/>
            <a:ext cx="694605" cy="382182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Lesion</a:t>
            </a:r>
          </a:p>
        </p:txBody>
      </p: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F4B2639F-A778-8044-B192-13DB0F36E2FF}"/>
              </a:ext>
            </a:extLst>
          </p:cNvPr>
          <p:cNvSpPr/>
          <p:nvPr/>
        </p:nvSpPr>
        <p:spPr>
          <a:xfrm>
            <a:off x="4037127" y="3955003"/>
            <a:ext cx="942679" cy="382034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Atelectasis</a:t>
            </a:r>
          </a:p>
        </p:txBody>
      </p:sp>
      <p:sp>
        <p:nvSpPr>
          <p:cNvPr id="60" name="Rettangolo con angoli arrotondati 59">
            <a:extLst>
              <a:ext uri="{FF2B5EF4-FFF2-40B4-BE49-F238E27FC236}">
                <a16:creationId xmlns:a16="http://schemas.microsoft.com/office/drawing/2014/main" id="{DEB61CE0-9DA0-9A47-B412-3CD297279168}"/>
              </a:ext>
            </a:extLst>
          </p:cNvPr>
          <p:cNvSpPr/>
          <p:nvPr/>
        </p:nvSpPr>
        <p:spPr>
          <a:xfrm>
            <a:off x="6515292" y="3292261"/>
            <a:ext cx="843451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Pleural Effusion</a:t>
            </a:r>
          </a:p>
        </p:txBody>
      </p:sp>
      <p:sp>
        <p:nvSpPr>
          <p:cNvPr id="61" name="Rettangolo con angoli arrotondati 60">
            <a:extLst>
              <a:ext uri="{FF2B5EF4-FFF2-40B4-BE49-F238E27FC236}">
                <a16:creationId xmlns:a16="http://schemas.microsoft.com/office/drawing/2014/main" id="{714B7211-4641-0343-B557-4C04A0EF381D}"/>
              </a:ext>
            </a:extLst>
          </p:cNvPr>
          <p:cNvSpPr/>
          <p:nvPr/>
        </p:nvSpPr>
        <p:spPr>
          <a:xfrm>
            <a:off x="5512639" y="3292261"/>
            <a:ext cx="893065" cy="382182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Enlarged Cardiom.</a:t>
            </a:r>
          </a:p>
        </p:txBody>
      </p:sp>
      <p:sp>
        <p:nvSpPr>
          <p:cNvPr id="62" name="Rettangolo con angoli arrotondati 61">
            <a:extLst>
              <a:ext uri="{FF2B5EF4-FFF2-40B4-BE49-F238E27FC236}">
                <a16:creationId xmlns:a16="http://schemas.microsoft.com/office/drawing/2014/main" id="{72194CDC-DE4F-8F4B-9282-960B00D24882}"/>
              </a:ext>
            </a:extLst>
          </p:cNvPr>
          <p:cNvSpPr/>
          <p:nvPr/>
        </p:nvSpPr>
        <p:spPr>
          <a:xfrm>
            <a:off x="5423769" y="3955003"/>
            <a:ext cx="1091525" cy="382034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100" dirty="0">
                <a:latin typeface="+mj-lt"/>
                <a:cs typeface="Calibri" panose="020F0502020204030204" pitchFamily="34" charset="0"/>
              </a:rPr>
              <a:t>Cardiomegaly</a:t>
            </a:r>
          </a:p>
        </p:txBody>
      </p:sp>
      <p:cxnSp>
        <p:nvCxnSpPr>
          <p:cNvPr id="63" name="Connettore 1 62">
            <a:extLst>
              <a:ext uri="{FF2B5EF4-FFF2-40B4-BE49-F238E27FC236}">
                <a16:creationId xmlns:a16="http://schemas.microsoft.com/office/drawing/2014/main" id="{9A5407AA-DB9F-9D47-A084-669939FBE942}"/>
              </a:ext>
            </a:extLst>
          </p:cNvPr>
          <p:cNvCxnSpPr>
            <a:stCxn id="50" idx="2"/>
            <a:endCxn id="53" idx="0"/>
          </p:cNvCxnSpPr>
          <p:nvPr/>
        </p:nvCxnSpPr>
        <p:spPr>
          <a:xfrm>
            <a:off x="2607832" y="3677510"/>
            <a:ext cx="4864" cy="277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1 63">
            <a:extLst>
              <a:ext uri="{FF2B5EF4-FFF2-40B4-BE49-F238E27FC236}">
                <a16:creationId xmlns:a16="http://schemas.microsoft.com/office/drawing/2014/main" id="{BB78BF37-97E3-6143-8C75-BBD5E7285FEE}"/>
              </a:ext>
            </a:extLst>
          </p:cNvPr>
          <p:cNvCxnSpPr>
            <a:cxnSpLocks/>
          </p:cNvCxnSpPr>
          <p:nvPr/>
        </p:nvCxnSpPr>
        <p:spPr>
          <a:xfrm>
            <a:off x="1623220" y="3816255"/>
            <a:ext cx="28925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>
            <a:extLst>
              <a:ext uri="{FF2B5EF4-FFF2-40B4-BE49-F238E27FC236}">
                <a16:creationId xmlns:a16="http://schemas.microsoft.com/office/drawing/2014/main" id="{F4FC6369-F027-1747-91FE-21B8694F62C6}"/>
              </a:ext>
            </a:extLst>
          </p:cNvPr>
          <p:cNvCxnSpPr>
            <a:cxnSpLocks/>
            <a:endCxn id="51" idx="0"/>
          </p:cNvCxnSpPr>
          <p:nvPr/>
        </p:nvCxnSpPr>
        <p:spPr>
          <a:xfrm>
            <a:off x="1627596" y="3816255"/>
            <a:ext cx="0" cy="13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ttore 1 70">
            <a:extLst>
              <a:ext uri="{FF2B5EF4-FFF2-40B4-BE49-F238E27FC236}">
                <a16:creationId xmlns:a16="http://schemas.microsoft.com/office/drawing/2014/main" id="{B2FBC81C-B51F-3C44-81E8-6A7F9ABADFDC}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4508468" y="3816255"/>
            <a:ext cx="0" cy="13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nettore 1 71">
            <a:extLst>
              <a:ext uri="{FF2B5EF4-FFF2-40B4-BE49-F238E27FC236}">
                <a16:creationId xmlns:a16="http://schemas.microsoft.com/office/drawing/2014/main" id="{47F62A5A-DE81-8E47-946F-C907EE6D842D}"/>
              </a:ext>
            </a:extLst>
          </p:cNvPr>
          <p:cNvCxnSpPr>
            <a:cxnSpLocks/>
          </p:cNvCxnSpPr>
          <p:nvPr/>
        </p:nvCxnSpPr>
        <p:spPr>
          <a:xfrm>
            <a:off x="3588893" y="3815563"/>
            <a:ext cx="0" cy="13874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ttore 1 72">
            <a:extLst>
              <a:ext uri="{FF2B5EF4-FFF2-40B4-BE49-F238E27FC236}">
                <a16:creationId xmlns:a16="http://schemas.microsoft.com/office/drawing/2014/main" id="{2654C18A-C5E5-1F44-8348-4D97FC2E2929}"/>
              </a:ext>
            </a:extLst>
          </p:cNvPr>
          <p:cNvCxnSpPr>
            <a:cxnSpLocks/>
          </p:cNvCxnSpPr>
          <p:nvPr/>
        </p:nvCxnSpPr>
        <p:spPr>
          <a:xfrm>
            <a:off x="2607832" y="4335000"/>
            <a:ext cx="0" cy="18582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Connettore 1 73">
            <a:extLst>
              <a:ext uri="{FF2B5EF4-FFF2-40B4-BE49-F238E27FC236}">
                <a16:creationId xmlns:a16="http://schemas.microsoft.com/office/drawing/2014/main" id="{58C65F7F-280F-5C40-9AB9-923727B939E0}"/>
              </a:ext>
            </a:extLst>
          </p:cNvPr>
          <p:cNvCxnSpPr/>
          <p:nvPr/>
        </p:nvCxnSpPr>
        <p:spPr>
          <a:xfrm>
            <a:off x="5951875" y="3676816"/>
            <a:ext cx="4864" cy="27749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BD0F3448-A8B0-A94A-B2A0-F8AFECAB3C6A}"/>
              </a:ext>
            </a:extLst>
          </p:cNvPr>
          <p:cNvSpPr/>
          <p:nvPr/>
        </p:nvSpPr>
        <p:spPr>
          <a:xfrm>
            <a:off x="783772" y="1771171"/>
            <a:ext cx="7271657" cy="3315658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TextBox 29">
            <a:extLst>
              <a:ext uri="{FF2B5EF4-FFF2-40B4-BE49-F238E27FC236}">
                <a16:creationId xmlns:a16="http://schemas.microsoft.com/office/drawing/2014/main" id="{DAEFB49A-C33E-3F47-B124-28F84FA30A6D}"/>
              </a:ext>
            </a:extLst>
          </p:cNvPr>
          <p:cNvSpPr txBox="1"/>
          <p:nvPr/>
        </p:nvSpPr>
        <p:spPr>
          <a:xfrm>
            <a:off x="1088571" y="2034637"/>
            <a:ext cx="49401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Conditional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Exploit labels’ taxonomy with a two stage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1</a:t>
            </a:r>
            <a:r>
              <a:rPr lang="en-GB" sz="1500" baseline="300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st</a:t>
            </a:r>
            <a:r>
              <a:rPr lang="en-GB" sz="15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 phase: training on parent level positive 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2</a:t>
            </a:r>
            <a:r>
              <a:rPr lang="en-GB" sz="1500" baseline="300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nd</a:t>
            </a:r>
            <a:r>
              <a:rPr lang="en-GB" sz="15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 phase: fine tuning using  the whole dataset</a:t>
            </a:r>
          </a:p>
        </p:txBody>
      </p:sp>
    </p:spTree>
    <p:extLst>
      <p:ext uri="{BB962C8B-B14F-4D97-AF65-F5344CB8AC3E}">
        <p14:creationId xmlns:p14="http://schemas.microsoft.com/office/powerpoint/2010/main" val="44259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B368AD-C880-C540-8FCF-61F8C35990FF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CE4867-B294-B948-975E-561813937E0F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Ensemble Learning: combining multiple classifiers</a:t>
            </a: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FFF60ECE-AB55-2341-8046-02985E413EF2}"/>
              </a:ext>
            </a:extLst>
          </p:cNvPr>
          <p:cNvGrpSpPr/>
          <p:nvPr/>
        </p:nvGrpSpPr>
        <p:grpSpPr>
          <a:xfrm>
            <a:off x="467998" y="1481455"/>
            <a:ext cx="5805444" cy="2139431"/>
            <a:chOff x="467998" y="1517618"/>
            <a:chExt cx="5805444" cy="2139431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301F999E-D986-A345-BD9B-E348E851B93E}"/>
                </a:ext>
              </a:extLst>
            </p:cNvPr>
            <p:cNvGrpSpPr/>
            <p:nvPr/>
          </p:nvGrpSpPr>
          <p:grpSpPr>
            <a:xfrm>
              <a:off x="467998" y="1764332"/>
              <a:ext cx="5711307" cy="1678334"/>
              <a:chOff x="1192191" y="3923814"/>
              <a:chExt cx="5711307" cy="1678334"/>
            </a:xfrm>
          </p:grpSpPr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E9FCA9A9-0335-ED44-BDEE-C5C98CE392C8}"/>
                  </a:ext>
                </a:extLst>
              </p:cNvPr>
              <p:cNvSpPr/>
              <p:nvPr/>
            </p:nvSpPr>
            <p:spPr>
              <a:xfrm>
                <a:off x="2315572" y="3923814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DenseNet121</a:t>
                </a:r>
              </a:p>
            </p:txBody>
          </p:sp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98A1711-07D6-4C45-BBC7-2B20C8EA6128}"/>
                  </a:ext>
                </a:extLst>
              </p:cNvPr>
              <p:cNvSpPr/>
              <p:nvPr/>
            </p:nvSpPr>
            <p:spPr>
              <a:xfrm>
                <a:off x="2315572" y="4440162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DenseNet169</a:t>
                </a:r>
              </a:p>
            </p:txBody>
          </p:sp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7B5A418C-06AB-2E44-B9C6-5BBB675AD740}"/>
                  </a:ext>
                </a:extLst>
              </p:cNvPr>
              <p:cNvSpPr/>
              <p:nvPr/>
            </p:nvSpPr>
            <p:spPr>
              <a:xfrm>
                <a:off x="2315572" y="5247599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VGG19</a:t>
                </a:r>
              </a:p>
            </p:txBody>
          </p: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E588EB23-3DCA-8B42-BDC8-01D5E2630A11}"/>
                  </a:ext>
                </a:extLst>
              </p:cNvPr>
              <p:cNvGrpSpPr/>
              <p:nvPr/>
            </p:nvGrpSpPr>
            <p:grpSpPr>
              <a:xfrm>
                <a:off x="2507302" y="4770570"/>
                <a:ext cx="1407688" cy="454870"/>
                <a:chOff x="3299495" y="3405118"/>
                <a:chExt cx="1452198" cy="469253"/>
              </a:xfrm>
            </p:grpSpPr>
            <p:sp>
              <p:nvSpPr>
                <p:cNvPr id="8" name="TextBox 29">
                  <a:extLst>
                    <a:ext uri="{FF2B5EF4-FFF2-40B4-BE49-F238E27FC236}">
                      <a16:creationId xmlns:a16="http://schemas.microsoft.com/office/drawing/2014/main" id="{A28F5CBC-1D2B-E14C-9205-CADF568B2F15}"/>
                    </a:ext>
                  </a:extLst>
                </p:cNvPr>
                <p:cNvSpPr txBox="1"/>
                <p:nvPr/>
              </p:nvSpPr>
              <p:spPr>
                <a:xfrm>
                  <a:off x="3299495" y="3405118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  <p:sp>
              <p:nvSpPr>
                <p:cNvPr id="10" name="TextBox 29">
                  <a:extLst>
                    <a:ext uri="{FF2B5EF4-FFF2-40B4-BE49-F238E27FC236}">
                      <a16:creationId xmlns:a16="http://schemas.microsoft.com/office/drawing/2014/main" id="{B27E7801-2313-D14A-9324-9D508B53040C}"/>
                    </a:ext>
                  </a:extLst>
                </p:cNvPr>
                <p:cNvSpPr txBox="1"/>
                <p:nvPr/>
              </p:nvSpPr>
              <p:spPr>
                <a:xfrm>
                  <a:off x="3895549" y="3405118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  <p:sp>
              <p:nvSpPr>
                <p:cNvPr id="11" name="TextBox 29">
                  <a:extLst>
                    <a:ext uri="{FF2B5EF4-FFF2-40B4-BE49-F238E27FC236}">
                      <a16:creationId xmlns:a16="http://schemas.microsoft.com/office/drawing/2014/main" id="{89C800BD-0E30-764D-BDD4-21E8D17D84C6}"/>
                    </a:ext>
                  </a:extLst>
                </p:cNvPr>
                <p:cNvSpPr txBox="1"/>
                <p:nvPr/>
              </p:nvSpPr>
              <p:spPr>
                <a:xfrm>
                  <a:off x="4491603" y="3412706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</p:grpSp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97AD83BE-E20F-4044-BBC0-9CACDB903BEA}"/>
                  </a:ext>
                </a:extLst>
              </p:cNvPr>
              <p:cNvSpPr/>
              <p:nvPr/>
            </p:nvSpPr>
            <p:spPr>
              <a:xfrm>
                <a:off x="4492774" y="3923814"/>
                <a:ext cx="1178355" cy="1678334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Average</a:t>
                </a:r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B332548F-37F7-FB46-ACA0-9AFABB6F9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4101089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B72D4483-9B69-444B-8A1F-DAE30B90E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4617437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2 17">
                <a:extLst>
                  <a:ext uri="{FF2B5EF4-FFF2-40B4-BE49-F238E27FC236}">
                    <a16:creationId xmlns:a16="http://schemas.microsoft.com/office/drawing/2014/main" id="{0CED9EC2-5A15-6845-A598-40D928667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5424873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E606E18F-849C-FE4C-BAE6-875736517826}"/>
                  </a:ext>
                </a:extLst>
              </p:cNvPr>
              <p:cNvGrpSpPr/>
              <p:nvPr/>
            </p:nvGrpSpPr>
            <p:grpSpPr>
              <a:xfrm>
                <a:off x="2000443" y="4101088"/>
                <a:ext cx="317114" cy="1298160"/>
                <a:chOff x="2443352" y="2713444"/>
                <a:chExt cx="660400" cy="1339207"/>
              </a:xfrm>
            </p:grpSpPr>
            <p:cxnSp>
              <p:nvCxnSpPr>
                <p:cNvPr id="27" name="Connettore 4 26">
                  <a:extLst>
                    <a:ext uri="{FF2B5EF4-FFF2-40B4-BE49-F238E27FC236}">
                      <a16:creationId xmlns:a16="http://schemas.microsoft.com/office/drawing/2014/main" id="{987D8B4E-4914-1E40-A9A5-8FDFCB93D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387297" y="3336197"/>
                  <a:ext cx="772509" cy="660400"/>
                </a:xfrm>
                <a:prstGeom prst="bentConnector3">
                  <a:avLst>
                    <a:gd name="adj1" fmla="val 100142"/>
                  </a:avLst>
                </a:prstGeom>
                <a:ln>
                  <a:solidFill>
                    <a:srgbClr val="0F3E5C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4 33">
                  <a:extLst>
                    <a:ext uri="{FF2B5EF4-FFF2-40B4-BE49-F238E27FC236}">
                      <a16:creationId xmlns:a16="http://schemas.microsoft.com/office/drawing/2014/main" id="{6526C5C0-1258-5542-A2D9-57E814BCA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387297" y="2769499"/>
                  <a:ext cx="772509" cy="660400"/>
                </a:xfrm>
                <a:prstGeom prst="bentConnector3">
                  <a:avLst>
                    <a:gd name="adj1" fmla="val 100142"/>
                  </a:avLst>
                </a:prstGeom>
                <a:ln>
                  <a:solidFill>
                    <a:srgbClr val="0F3E5C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2D2CBF07-900B-B04C-A414-409C9CA3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409" y="4617437"/>
                <a:ext cx="543010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29">
                <a:extLst>
                  <a:ext uri="{FF2B5EF4-FFF2-40B4-BE49-F238E27FC236}">
                    <a16:creationId xmlns:a16="http://schemas.microsoft.com/office/drawing/2014/main" id="{92563DB9-590E-414C-A168-559154C37149}"/>
                  </a:ext>
                </a:extLst>
              </p:cNvPr>
              <p:cNvSpPr txBox="1"/>
              <p:nvPr/>
            </p:nvSpPr>
            <p:spPr>
              <a:xfrm>
                <a:off x="1192191" y="4459909"/>
                <a:ext cx="590652" cy="313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>
                    <a:solidFill>
                      <a:srgbClr val="0F3E5C"/>
                    </a:solidFill>
                    <a:latin typeface="+mj-lt"/>
                  </a:rPr>
                  <a:t>Input</a:t>
                </a:r>
                <a:endParaRPr lang="en-GB" sz="1500" dirty="0">
                  <a:solidFill>
                    <a:srgbClr val="0F3E5C"/>
                  </a:solidFill>
                  <a:latin typeface="+mj-lt"/>
                </a:endParaRPr>
              </a:p>
            </p:txBody>
          </p:sp>
          <p:cxnSp>
            <p:nvCxnSpPr>
              <p:cNvPr id="39" name="Connettore 2 38">
                <a:extLst>
                  <a:ext uri="{FF2B5EF4-FFF2-40B4-BE49-F238E27FC236}">
                    <a16:creationId xmlns:a16="http://schemas.microsoft.com/office/drawing/2014/main" id="{FF0F7FDF-FFAB-0748-B0C9-DE3CF1E52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5657" y="4616538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29">
                <a:extLst>
                  <a:ext uri="{FF2B5EF4-FFF2-40B4-BE49-F238E27FC236}">
                    <a16:creationId xmlns:a16="http://schemas.microsoft.com/office/drawing/2014/main" id="{07C95FFC-245F-A349-A4A8-B7022595508A}"/>
                  </a:ext>
                </a:extLst>
              </p:cNvPr>
              <p:cNvSpPr txBox="1"/>
              <p:nvPr/>
            </p:nvSpPr>
            <p:spPr>
              <a:xfrm>
                <a:off x="5979813" y="4348030"/>
                <a:ext cx="923685" cy="537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0F3E5C"/>
                    </a:solidFill>
                    <a:latin typeface="+mj-lt"/>
                  </a:rPr>
                  <a:t>Predicted values</a:t>
                </a:r>
                <a:endParaRPr lang="en-GB" sz="1500" dirty="0">
                  <a:solidFill>
                    <a:srgbClr val="0F3E5C"/>
                  </a:solidFill>
                  <a:latin typeface="+mj-lt"/>
                </a:endParaRP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9EAA2030-FA02-3F48-90AA-122BF665644A}"/>
                </a:ext>
              </a:extLst>
            </p:cNvPr>
            <p:cNvSpPr/>
            <p:nvPr/>
          </p:nvSpPr>
          <p:spPr>
            <a:xfrm>
              <a:off x="467998" y="1517618"/>
              <a:ext cx="5805444" cy="2139431"/>
            </a:xfrm>
            <a:prstGeom prst="roundRect">
              <a:avLst/>
            </a:prstGeom>
            <a:noFill/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0" name="TextBox 29">
            <a:extLst>
              <a:ext uri="{FF2B5EF4-FFF2-40B4-BE49-F238E27FC236}">
                <a16:creationId xmlns:a16="http://schemas.microsoft.com/office/drawing/2014/main" id="{7FB4AEAD-4EA7-3347-806B-2B0FA9F07C25}"/>
              </a:ext>
            </a:extLst>
          </p:cNvPr>
          <p:cNvSpPr txBox="1"/>
          <p:nvPr/>
        </p:nvSpPr>
        <p:spPr>
          <a:xfrm>
            <a:off x="6474882" y="1481455"/>
            <a:ext cx="25302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Ensemble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Combining multiple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Classifiers trained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Multiple combining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F3E5C"/>
              </a:solidFill>
              <a:latin typeface="+mj-lt"/>
            </a:endParaRP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099F9DF-4959-EE46-AFD7-3CF59E0CBB96}"/>
              </a:ext>
            </a:extLst>
          </p:cNvPr>
          <p:cNvSpPr/>
          <p:nvPr/>
        </p:nvSpPr>
        <p:spPr>
          <a:xfrm>
            <a:off x="731603" y="4018565"/>
            <a:ext cx="7942180" cy="1077218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1EDE996B-82EC-834B-8BAF-795EC70FB058}"/>
              </a:ext>
            </a:extLst>
          </p:cNvPr>
          <p:cNvGrpSpPr/>
          <p:nvPr/>
        </p:nvGrpSpPr>
        <p:grpSpPr>
          <a:xfrm>
            <a:off x="470217" y="3882097"/>
            <a:ext cx="533657" cy="521598"/>
            <a:chOff x="537506" y="1789048"/>
            <a:chExt cx="533657" cy="521598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F2C7F71E-40DD-274C-A173-CF80FF40F4AF}"/>
                </a:ext>
              </a:extLst>
            </p:cNvPr>
            <p:cNvSpPr/>
            <p:nvPr/>
          </p:nvSpPr>
          <p:spPr>
            <a:xfrm>
              <a:off x="549565" y="1789048"/>
              <a:ext cx="521598" cy="521598"/>
            </a:xfrm>
            <a:prstGeom prst="ellipse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88D6F89D-0C47-B842-AE59-7A99D7C9B654}"/>
                </a:ext>
              </a:extLst>
            </p:cNvPr>
            <p:cNvSpPr txBox="1"/>
            <p:nvPr/>
          </p:nvSpPr>
          <p:spPr>
            <a:xfrm>
              <a:off x="537506" y="1851885"/>
              <a:ext cx="52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58" name="TextBox 29">
            <a:extLst>
              <a:ext uri="{FF2B5EF4-FFF2-40B4-BE49-F238E27FC236}">
                <a16:creationId xmlns:a16="http://schemas.microsoft.com/office/drawing/2014/main" id="{BB0597CF-8691-504A-9499-5B072799C57A}"/>
              </a:ext>
            </a:extLst>
          </p:cNvPr>
          <p:cNvSpPr txBox="1"/>
          <p:nvPr/>
        </p:nvSpPr>
        <p:spPr>
          <a:xfrm>
            <a:off x="1094592" y="4098275"/>
            <a:ext cx="6645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Average</a:t>
            </a:r>
            <a:endParaRPr lang="en-GB" sz="1600" dirty="0">
              <a:solidFill>
                <a:srgbClr val="0F3E5C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Classifiers predictions are combined using simple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Gives the same importance to all the classifiers</a:t>
            </a:r>
          </a:p>
          <a:p>
            <a:endParaRPr lang="en-GB" sz="1600" dirty="0">
              <a:solidFill>
                <a:srgbClr val="0F3E5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471832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B368AD-C880-C540-8FCF-61F8C35990FF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CE4867-B294-B948-975E-561813937E0F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Ensemble Learning: combining multiple classifiers</a:t>
            </a:r>
          </a:p>
        </p:txBody>
      </p: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FFF60ECE-AB55-2341-8046-02985E413EF2}"/>
              </a:ext>
            </a:extLst>
          </p:cNvPr>
          <p:cNvGrpSpPr/>
          <p:nvPr/>
        </p:nvGrpSpPr>
        <p:grpSpPr>
          <a:xfrm>
            <a:off x="467998" y="1481455"/>
            <a:ext cx="5805444" cy="2139431"/>
            <a:chOff x="467998" y="1517618"/>
            <a:chExt cx="5805444" cy="2139431"/>
          </a:xfrm>
        </p:grpSpPr>
        <p:grpSp>
          <p:nvGrpSpPr>
            <p:cNvPr id="51" name="Gruppo 50">
              <a:extLst>
                <a:ext uri="{FF2B5EF4-FFF2-40B4-BE49-F238E27FC236}">
                  <a16:creationId xmlns:a16="http://schemas.microsoft.com/office/drawing/2014/main" id="{301F999E-D986-A345-BD9B-E348E851B93E}"/>
                </a:ext>
              </a:extLst>
            </p:cNvPr>
            <p:cNvGrpSpPr/>
            <p:nvPr/>
          </p:nvGrpSpPr>
          <p:grpSpPr>
            <a:xfrm>
              <a:off x="467998" y="1764332"/>
              <a:ext cx="5711307" cy="1678334"/>
              <a:chOff x="1192191" y="3923814"/>
              <a:chExt cx="5711307" cy="1678334"/>
            </a:xfrm>
          </p:grpSpPr>
          <p:sp>
            <p:nvSpPr>
              <p:cNvPr id="5" name="Rettangolo con angoli arrotondati 4">
                <a:extLst>
                  <a:ext uri="{FF2B5EF4-FFF2-40B4-BE49-F238E27FC236}">
                    <a16:creationId xmlns:a16="http://schemas.microsoft.com/office/drawing/2014/main" id="{E9FCA9A9-0335-ED44-BDEE-C5C98CE392C8}"/>
                  </a:ext>
                </a:extLst>
              </p:cNvPr>
              <p:cNvSpPr/>
              <p:nvPr/>
            </p:nvSpPr>
            <p:spPr>
              <a:xfrm>
                <a:off x="2315572" y="3923814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DenseNet121</a:t>
                </a:r>
              </a:p>
            </p:txBody>
          </p:sp>
          <p:sp>
            <p:nvSpPr>
              <p:cNvPr id="6" name="Rettangolo con angoli arrotondati 5">
                <a:extLst>
                  <a:ext uri="{FF2B5EF4-FFF2-40B4-BE49-F238E27FC236}">
                    <a16:creationId xmlns:a16="http://schemas.microsoft.com/office/drawing/2014/main" id="{D98A1711-07D6-4C45-BBC7-2B20C8EA6128}"/>
                  </a:ext>
                </a:extLst>
              </p:cNvPr>
              <p:cNvSpPr/>
              <p:nvPr/>
            </p:nvSpPr>
            <p:spPr>
              <a:xfrm>
                <a:off x="2315572" y="4440162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DenseNet169</a:t>
                </a:r>
              </a:p>
            </p:txBody>
          </p:sp>
          <p:sp>
            <p:nvSpPr>
              <p:cNvPr id="7" name="Rettangolo con angoli arrotondati 6">
                <a:extLst>
                  <a:ext uri="{FF2B5EF4-FFF2-40B4-BE49-F238E27FC236}">
                    <a16:creationId xmlns:a16="http://schemas.microsoft.com/office/drawing/2014/main" id="{7B5A418C-06AB-2E44-B9C6-5BBB675AD740}"/>
                  </a:ext>
                </a:extLst>
              </p:cNvPr>
              <p:cNvSpPr/>
              <p:nvPr/>
            </p:nvSpPr>
            <p:spPr>
              <a:xfrm>
                <a:off x="2315572" y="5247599"/>
                <a:ext cx="1851535" cy="354549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VGG19</a:t>
                </a:r>
              </a:p>
            </p:txBody>
          </p:sp>
          <p:grpSp>
            <p:nvGrpSpPr>
              <p:cNvPr id="12" name="Gruppo 11">
                <a:extLst>
                  <a:ext uri="{FF2B5EF4-FFF2-40B4-BE49-F238E27FC236}">
                    <a16:creationId xmlns:a16="http://schemas.microsoft.com/office/drawing/2014/main" id="{E588EB23-3DCA-8B42-BDC8-01D5E2630A11}"/>
                  </a:ext>
                </a:extLst>
              </p:cNvPr>
              <p:cNvGrpSpPr/>
              <p:nvPr/>
            </p:nvGrpSpPr>
            <p:grpSpPr>
              <a:xfrm>
                <a:off x="2507302" y="4770570"/>
                <a:ext cx="1407688" cy="454870"/>
                <a:chOff x="3299495" y="3405118"/>
                <a:chExt cx="1452198" cy="469253"/>
              </a:xfrm>
            </p:grpSpPr>
            <p:sp>
              <p:nvSpPr>
                <p:cNvPr id="8" name="TextBox 29">
                  <a:extLst>
                    <a:ext uri="{FF2B5EF4-FFF2-40B4-BE49-F238E27FC236}">
                      <a16:creationId xmlns:a16="http://schemas.microsoft.com/office/drawing/2014/main" id="{A28F5CBC-1D2B-E14C-9205-CADF568B2F15}"/>
                    </a:ext>
                  </a:extLst>
                </p:cNvPr>
                <p:cNvSpPr txBox="1"/>
                <p:nvPr/>
              </p:nvSpPr>
              <p:spPr>
                <a:xfrm>
                  <a:off x="3299495" y="3405118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  <p:sp>
              <p:nvSpPr>
                <p:cNvPr id="10" name="TextBox 29">
                  <a:extLst>
                    <a:ext uri="{FF2B5EF4-FFF2-40B4-BE49-F238E27FC236}">
                      <a16:creationId xmlns:a16="http://schemas.microsoft.com/office/drawing/2014/main" id="{B27E7801-2313-D14A-9324-9D508B53040C}"/>
                    </a:ext>
                  </a:extLst>
                </p:cNvPr>
                <p:cNvSpPr txBox="1"/>
                <p:nvPr/>
              </p:nvSpPr>
              <p:spPr>
                <a:xfrm>
                  <a:off x="3895549" y="3405118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  <p:sp>
              <p:nvSpPr>
                <p:cNvPr id="11" name="TextBox 29">
                  <a:extLst>
                    <a:ext uri="{FF2B5EF4-FFF2-40B4-BE49-F238E27FC236}">
                      <a16:creationId xmlns:a16="http://schemas.microsoft.com/office/drawing/2014/main" id="{89C800BD-0E30-764D-BDD4-21E8D17D84C6}"/>
                    </a:ext>
                  </a:extLst>
                </p:cNvPr>
                <p:cNvSpPr txBox="1"/>
                <p:nvPr/>
              </p:nvSpPr>
              <p:spPr>
                <a:xfrm>
                  <a:off x="4491603" y="3412706"/>
                  <a:ext cx="26009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  <a:p>
                  <a:r>
                    <a:rPr lang="en-GB" sz="800" b="1" dirty="0">
                      <a:solidFill>
                        <a:srgbClr val="0F3E5C"/>
                      </a:solidFill>
                      <a:latin typeface="+mj-lt"/>
                    </a:rPr>
                    <a:t>.</a:t>
                  </a:r>
                </a:p>
              </p:txBody>
            </p:sp>
          </p:grpSp>
          <p:sp>
            <p:nvSpPr>
              <p:cNvPr id="13" name="Rettangolo con angoli arrotondati 12">
                <a:extLst>
                  <a:ext uri="{FF2B5EF4-FFF2-40B4-BE49-F238E27FC236}">
                    <a16:creationId xmlns:a16="http://schemas.microsoft.com/office/drawing/2014/main" id="{97AD83BE-E20F-4044-BBC0-9CACDB903BEA}"/>
                  </a:ext>
                </a:extLst>
              </p:cNvPr>
              <p:cNvSpPr/>
              <p:nvPr/>
            </p:nvSpPr>
            <p:spPr>
              <a:xfrm>
                <a:off x="4492774" y="3923814"/>
                <a:ext cx="1178355" cy="1678334"/>
              </a:xfrm>
              <a:prstGeom prst="roundRect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1500" dirty="0">
                    <a:latin typeface="+mj-lt"/>
                  </a:rPr>
                  <a:t>Entropy Weighted Average</a:t>
                </a:r>
              </a:p>
            </p:txBody>
          </p:sp>
          <p:cxnSp>
            <p:nvCxnSpPr>
              <p:cNvPr id="15" name="Connettore 2 14">
                <a:extLst>
                  <a:ext uri="{FF2B5EF4-FFF2-40B4-BE49-F238E27FC236}">
                    <a16:creationId xmlns:a16="http://schemas.microsoft.com/office/drawing/2014/main" id="{B332548F-37F7-FB46-ACA0-9AFABB6F931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4101089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B72D4483-9B69-444B-8A1F-DAE30B90E6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4617437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Connettore 2 17">
                <a:extLst>
                  <a:ext uri="{FF2B5EF4-FFF2-40B4-BE49-F238E27FC236}">
                    <a16:creationId xmlns:a16="http://schemas.microsoft.com/office/drawing/2014/main" id="{0CED9EC2-5A15-6845-A598-40D928667F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67107" y="5424873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5" name="Gruppo 34">
                <a:extLst>
                  <a:ext uri="{FF2B5EF4-FFF2-40B4-BE49-F238E27FC236}">
                    <a16:creationId xmlns:a16="http://schemas.microsoft.com/office/drawing/2014/main" id="{E606E18F-849C-FE4C-BAE6-875736517826}"/>
                  </a:ext>
                </a:extLst>
              </p:cNvPr>
              <p:cNvGrpSpPr/>
              <p:nvPr/>
            </p:nvGrpSpPr>
            <p:grpSpPr>
              <a:xfrm>
                <a:off x="2000443" y="4101088"/>
                <a:ext cx="317114" cy="1298160"/>
                <a:chOff x="2443352" y="2713444"/>
                <a:chExt cx="660400" cy="1339207"/>
              </a:xfrm>
            </p:grpSpPr>
            <p:cxnSp>
              <p:nvCxnSpPr>
                <p:cNvPr id="27" name="Connettore 4 26">
                  <a:extLst>
                    <a:ext uri="{FF2B5EF4-FFF2-40B4-BE49-F238E27FC236}">
                      <a16:creationId xmlns:a16="http://schemas.microsoft.com/office/drawing/2014/main" id="{987D8B4E-4914-1E40-A9A5-8FDFCB93D31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6200000" flipH="1">
                  <a:off x="2387297" y="3336197"/>
                  <a:ext cx="772509" cy="660400"/>
                </a:xfrm>
                <a:prstGeom prst="bentConnector3">
                  <a:avLst>
                    <a:gd name="adj1" fmla="val 100142"/>
                  </a:avLst>
                </a:prstGeom>
                <a:ln>
                  <a:solidFill>
                    <a:srgbClr val="0F3E5C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Connettore 4 33">
                  <a:extLst>
                    <a:ext uri="{FF2B5EF4-FFF2-40B4-BE49-F238E27FC236}">
                      <a16:creationId xmlns:a16="http://schemas.microsoft.com/office/drawing/2014/main" id="{6526C5C0-1258-5542-A2D9-57E814BCA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2387297" y="2769499"/>
                  <a:ext cx="772509" cy="660400"/>
                </a:xfrm>
                <a:prstGeom prst="bentConnector3">
                  <a:avLst>
                    <a:gd name="adj1" fmla="val 100142"/>
                  </a:avLst>
                </a:prstGeom>
                <a:ln>
                  <a:solidFill>
                    <a:srgbClr val="0F3E5C"/>
                  </a:solidFill>
                  <a:prstDash val="lg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6" name="Connettore 2 35">
                <a:extLst>
                  <a:ext uri="{FF2B5EF4-FFF2-40B4-BE49-F238E27FC236}">
                    <a16:creationId xmlns:a16="http://schemas.microsoft.com/office/drawing/2014/main" id="{2D2CBF07-900B-B04C-A414-409C9CA3C4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76409" y="4617437"/>
                <a:ext cx="543010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29">
                <a:extLst>
                  <a:ext uri="{FF2B5EF4-FFF2-40B4-BE49-F238E27FC236}">
                    <a16:creationId xmlns:a16="http://schemas.microsoft.com/office/drawing/2014/main" id="{92563DB9-590E-414C-A168-559154C37149}"/>
                  </a:ext>
                </a:extLst>
              </p:cNvPr>
              <p:cNvSpPr txBox="1"/>
              <p:nvPr/>
            </p:nvSpPr>
            <p:spPr>
              <a:xfrm>
                <a:off x="1192191" y="4459909"/>
                <a:ext cx="590652" cy="3132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500" b="1" dirty="0">
                    <a:solidFill>
                      <a:srgbClr val="0F3E5C"/>
                    </a:solidFill>
                    <a:latin typeface="+mj-lt"/>
                  </a:rPr>
                  <a:t>Input</a:t>
                </a:r>
                <a:endParaRPr lang="en-GB" sz="1500" dirty="0">
                  <a:solidFill>
                    <a:srgbClr val="0F3E5C"/>
                  </a:solidFill>
                  <a:latin typeface="+mj-lt"/>
                </a:endParaRPr>
              </a:p>
            </p:txBody>
          </p:sp>
          <p:cxnSp>
            <p:nvCxnSpPr>
              <p:cNvPr id="39" name="Connettore 2 38">
                <a:extLst>
                  <a:ext uri="{FF2B5EF4-FFF2-40B4-BE49-F238E27FC236}">
                    <a16:creationId xmlns:a16="http://schemas.microsoft.com/office/drawing/2014/main" id="{FF0F7FDF-FFAB-0748-B0C9-DE3CF1E527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65657" y="4616538"/>
                <a:ext cx="315128" cy="0"/>
              </a:xfrm>
              <a:prstGeom prst="straightConnector1">
                <a:avLst/>
              </a:prstGeom>
              <a:ln>
                <a:solidFill>
                  <a:srgbClr val="0F3E5C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29">
                <a:extLst>
                  <a:ext uri="{FF2B5EF4-FFF2-40B4-BE49-F238E27FC236}">
                    <a16:creationId xmlns:a16="http://schemas.microsoft.com/office/drawing/2014/main" id="{07C95FFC-245F-A349-A4A8-B7022595508A}"/>
                  </a:ext>
                </a:extLst>
              </p:cNvPr>
              <p:cNvSpPr txBox="1"/>
              <p:nvPr/>
            </p:nvSpPr>
            <p:spPr>
              <a:xfrm>
                <a:off x="5979813" y="4348030"/>
                <a:ext cx="923685" cy="5370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500" b="1" dirty="0">
                    <a:solidFill>
                      <a:srgbClr val="0F3E5C"/>
                    </a:solidFill>
                    <a:latin typeface="+mj-lt"/>
                  </a:rPr>
                  <a:t>Predicted values</a:t>
                </a:r>
                <a:endParaRPr lang="en-GB" sz="1500" dirty="0">
                  <a:solidFill>
                    <a:srgbClr val="0F3E5C"/>
                  </a:solidFill>
                  <a:latin typeface="+mj-lt"/>
                </a:endParaRPr>
              </a:p>
            </p:txBody>
          </p:sp>
        </p:grpSp>
        <p:sp>
          <p:nvSpPr>
            <p:cNvPr id="49" name="Rettangolo con angoli arrotondati 48">
              <a:extLst>
                <a:ext uri="{FF2B5EF4-FFF2-40B4-BE49-F238E27FC236}">
                  <a16:creationId xmlns:a16="http://schemas.microsoft.com/office/drawing/2014/main" id="{9EAA2030-FA02-3F48-90AA-122BF665644A}"/>
                </a:ext>
              </a:extLst>
            </p:cNvPr>
            <p:cNvSpPr/>
            <p:nvPr/>
          </p:nvSpPr>
          <p:spPr>
            <a:xfrm>
              <a:off x="467998" y="1517618"/>
              <a:ext cx="5805444" cy="2139431"/>
            </a:xfrm>
            <a:prstGeom prst="roundRect">
              <a:avLst/>
            </a:prstGeom>
            <a:noFill/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0" name="TextBox 29">
            <a:extLst>
              <a:ext uri="{FF2B5EF4-FFF2-40B4-BE49-F238E27FC236}">
                <a16:creationId xmlns:a16="http://schemas.microsoft.com/office/drawing/2014/main" id="{7FB4AEAD-4EA7-3347-806B-2B0FA9F07C25}"/>
              </a:ext>
            </a:extLst>
          </p:cNvPr>
          <p:cNvSpPr txBox="1"/>
          <p:nvPr/>
        </p:nvSpPr>
        <p:spPr>
          <a:xfrm>
            <a:off x="6474882" y="1481455"/>
            <a:ext cx="25302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Ensemble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Combining multiple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Classifiers trained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Multiple combining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F3E5C"/>
              </a:solidFill>
              <a:latin typeface="+mj-lt"/>
            </a:endParaRP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099F9DF-4959-EE46-AFD7-3CF59E0CBB96}"/>
              </a:ext>
            </a:extLst>
          </p:cNvPr>
          <p:cNvSpPr/>
          <p:nvPr/>
        </p:nvSpPr>
        <p:spPr>
          <a:xfrm>
            <a:off x="731603" y="4018565"/>
            <a:ext cx="7942180" cy="1357980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1EDE996B-82EC-834B-8BAF-795EC70FB058}"/>
              </a:ext>
            </a:extLst>
          </p:cNvPr>
          <p:cNvGrpSpPr/>
          <p:nvPr/>
        </p:nvGrpSpPr>
        <p:grpSpPr>
          <a:xfrm>
            <a:off x="470217" y="3882097"/>
            <a:ext cx="533657" cy="521598"/>
            <a:chOff x="537506" y="1789048"/>
            <a:chExt cx="533657" cy="521598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F2C7F71E-40DD-274C-A173-CF80FF40F4AF}"/>
                </a:ext>
              </a:extLst>
            </p:cNvPr>
            <p:cNvSpPr/>
            <p:nvPr/>
          </p:nvSpPr>
          <p:spPr>
            <a:xfrm>
              <a:off x="549565" y="1789048"/>
              <a:ext cx="521598" cy="521598"/>
            </a:xfrm>
            <a:prstGeom prst="ellipse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88D6F89D-0C47-B842-AE59-7A99D7C9B654}"/>
                </a:ext>
              </a:extLst>
            </p:cNvPr>
            <p:cNvSpPr txBox="1"/>
            <p:nvPr/>
          </p:nvSpPr>
          <p:spPr>
            <a:xfrm>
              <a:off x="537506" y="1851885"/>
              <a:ext cx="52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+mj-lt"/>
                </a:rPr>
                <a:t>2</a:t>
              </a:r>
            </a:p>
          </p:txBody>
        </p:sp>
      </p:grpSp>
      <p:sp>
        <p:nvSpPr>
          <p:cNvPr id="58" name="TextBox 29">
            <a:extLst>
              <a:ext uri="{FF2B5EF4-FFF2-40B4-BE49-F238E27FC236}">
                <a16:creationId xmlns:a16="http://schemas.microsoft.com/office/drawing/2014/main" id="{BB0597CF-8691-504A-9499-5B072799C57A}"/>
              </a:ext>
            </a:extLst>
          </p:cNvPr>
          <p:cNvSpPr txBox="1"/>
          <p:nvPr/>
        </p:nvSpPr>
        <p:spPr>
          <a:xfrm>
            <a:off x="1094592" y="4098275"/>
            <a:ext cx="664540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Entropy Weighted Average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Give less importance to the more uncertain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Entropy captures the level of uncertainty of a prediction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Predictions are averaged using entropies as weights</a:t>
            </a:r>
          </a:p>
        </p:txBody>
      </p:sp>
    </p:spTree>
    <p:extLst>
      <p:ext uri="{BB962C8B-B14F-4D97-AF65-F5344CB8AC3E}">
        <p14:creationId xmlns:p14="http://schemas.microsoft.com/office/powerpoint/2010/main" val="3167647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B368AD-C880-C540-8FCF-61F8C35990FF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8CE4867-B294-B948-975E-561813937E0F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Ensemble Learning: combining multiple classifiers</a:t>
            </a:r>
          </a:p>
        </p:txBody>
      </p:sp>
      <p:sp>
        <p:nvSpPr>
          <p:cNvPr id="5" name="Rettangolo con angoli arrotondati 4">
            <a:extLst>
              <a:ext uri="{FF2B5EF4-FFF2-40B4-BE49-F238E27FC236}">
                <a16:creationId xmlns:a16="http://schemas.microsoft.com/office/drawing/2014/main" id="{E9FCA9A9-0335-ED44-BDEE-C5C98CE392C8}"/>
              </a:ext>
            </a:extLst>
          </p:cNvPr>
          <p:cNvSpPr/>
          <p:nvPr/>
        </p:nvSpPr>
        <p:spPr>
          <a:xfrm>
            <a:off x="1591379" y="1728169"/>
            <a:ext cx="1851535" cy="354549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+mj-lt"/>
              </a:rPr>
              <a:t>DenseNet121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D98A1711-07D6-4C45-BBC7-2B20C8EA6128}"/>
              </a:ext>
            </a:extLst>
          </p:cNvPr>
          <p:cNvSpPr/>
          <p:nvPr/>
        </p:nvSpPr>
        <p:spPr>
          <a:xfrm>
            <a:off x="1591379" y="2244517"/>
            <a:ext cx="1851535" cy="354549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+mj-lt"/>
              </a:rPr>
              <a:t>DenseNet169</a:t>
            </a:r>
          </a:p>
        </p:txBody>
      </p:sp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7B5A418C-06AB-2E44-B9C6-5BBB675AD740}"/>
              </a:ext>
            </a:extLst>
          </p:cNvPr>
          <p:cNvSpPr/>
          <p:nvPr/>
        </p:nvSpPr>
        <p:spPr>
          <a:xfrm>
            <a:off x="1591379" y="3051954"/>
            <a:ext cx="1851535" cy="354549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+mj-lt"/>
              </a:rPr>
              <a:t>VGG19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E588EB23-3DCA-8B42-BDC8-01D5E2630A11}"/>
              </a:ext>
            </a:extLst>
          </p:cNvPr>
          <p:cNvGrpSpPr/>
          <p:nvPr/>
        </p:nvGrpSpPr>
        <p:grpSpPr>
          <a:xfrm>
            <a:off x="1783109" y="2574925"/>
            <a:ext cx="1407688" cy="454870"/>
            <a:chOff x="3299495" y="3405118"/>
            <a:chExt cx="1452198" cy="469253"/>
          </a:xfrm>
        </p:grpSpPr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A28F5CBC-1D2B-E14C-9205-CADF568B2F15}"/>
                </a:ext>
              </a:extLst>
            </p:cNvPr>
            <p:cNvSpPr txBox="1"/>
            <p:nvPr/>
          </p:nvSpPr>
          <p:spPr>
            <a:xfrm>
              <a:off x="3299495" y="3405118"/>
              <a:ext cx="26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B27E7801-2313-D14A-9324-9D508B53040C}"/>
                </a:ext>
              </a:extLst>
            </p:cNvPr>
            <p:cNvSpPr txBox="1"/>
            <p:nvPr/>
          </p:nvSpPr>
          <p:spPr>
            <a:xfrm>
              <a:off x="3895549" y="3405118"/>
              <a:ext cx="26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89C800BD-0E30-764D-BDD4-21E8D17D84C6}"/>
                </a:ext>
              </a:extLst>
            </p:cNvPr>
            <p:cNvSpPr txBox="1"/>
            <p:nvPr/>
          </p:nvSpPr>
          <p:spPr>
            <a:xfrm>
              <a:off x="4491603" y="3412706"/>
              <a:ext cx="26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  <a:p>
              <a:r>
                <a:rPr lang="en-GB" sz="800" b="1" dirty="0">
                  <a:solidFill>
                    <a:srgbClr val="0F3E5C"/>
                  </a:solidFill>
                  <a:latin typeface="+mj-lt"/>
                </a:rPr>
                <a:t>.</a:t>
              </a:r>
            </a:p>
          </p:txBody>
        </p:sp>
      </p:grpSp>
      <p:sp>
        <p:nvSpPr>
          <p:cNvPr id="13" name="Rettangolo con angoli arrotondati 12">
            <a:extLst>
              <a:ext uri="{FF2B5EF4-FFF2-40B4-BE49-F238E27FC236}">
                <a16:creationId xmlns:a16="http://schemas.microsoft.com/office/drawing/2014/main" id="{97AD83BE-E20F-4044-BBC0-9CACDB903BEA}"/>
              </a:ext>
            </a:extLst>
          </p:cNvPr>
          <p:cNvSpPr/>
          <p:nvPr/>
        </p:nvSpPr>
        <p:spPr>
          <a:xfrm>
            <a:off x="4158393" y="1957301"/>
            <a:ext cx="915210" cy="919567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500" dirty="0">
                <a:latin typeface="+mj-lt"/>
              </a:rPr>
              <a:t>Meta Learner</a:t>
            </a:r>
          </a:p>
        </p:txBody>
      </p:sp>
      <p:cxnSp>
        <p:nvCxnSpPr>
          <p:cNvPr id="15" name="Connettore 2 14">
            <a:extLst>
              <a:ext uri="{FF2B5EF4-FFF2-40B4-BE49-F238E27FC236}">
                <a16:creationId xmlns:a16="http://schemas.microsoft.com/office/drawing/2014/main" id="{B332548F-37F7-FB46-ACA0-9AFABB6F931C}"/>
              </a:ext>
            </a:extLst>
          </p:cNvPr>
          <p:cNvCxnSpPr>
            <a:cxnSpLocks/>
          </p:cNvCxnSpPr>
          <p:nvPr/>
        </p:nvCxnSpPr>
        <p:spPr>
          <a:xfrm>
            <a:off x="3442914" y="1905444"/>
            <a:ext cx="222672" cy="511643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ttore 2 16">
            <a:extLst>
              <a:ext uri="{FF2B5EF4-FFF2-40B4-BE49-F238E27FC236}">
                <a16:creationId xmlns:a16="http://schemas.microsoft.com/office/drawing/2014/main" id="{B72D4483-9B69-444B-8A1F-DAE30B90E677}"/>
              </a:ext>
            </a:extLst>
          </p:cNvPr>
          <p:cNvCxnSpPr>
            <a:cxnSpLocks/>
          </p:cNvCxnSpPr>
          <p:nvPr/>
        </p:nvCxnSpPr>
        <p:spPr>
          <a:xfrm>
            <a:off x="3442914" y="2421792"/>
            <a:ext cx="222672" cy="0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0CED9EC2-5A15-6845-A598-40D928667F40}"/>
              </a:ext>
            </a:extLst>
          </p:cNvPr>
          <p:cNvCxnSpPr>
            <a:cxnSpLocks/>
          </p:cNvCxnSpPr>
          <p:nvPr/>
        </p:nvCxnSpPr>
        <p:spPr>
          <a:xfrm flipV="1">
            <a:off x="3442914" y="2454772"/>
            <a:ext cx="222672" cy="774457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606E18F-849C-FE4C-BAE6-875736517826}"/>
              </a:ext>
            </a:extLst>
          </p:cNvPr>
          <p:cNvGrpSpPr/>
          <p:nvPr/>
        </p:nvGrpSpPr>
        <p:grpSpPr>
          <a:xfrm>
            <a:off x="1276250" y="1905443"/>
            <a:ext cx="317114" cy="1298160"/>
            <a:chOff x="2443352" y="2713444"/>
            <a:chExt cx="660400" cy="1339207"/>
          </a:xfrm>
        </p:grpSpPr>
        <p:cxnSp>
          <p:nvCxnSpPr>
            <p:cNvPr id="27" name="Connettore 4 26">
              <a:extLst>
                <a:ext uri="{FF2B5EF4-FFF2-40B4-BE49-F238E27FC236}">
                  <a16:creationId xmlns:a16="http://schemas.microsoft.com/office/drawing/2014/main" id="{987D8B4E-4914-1E40-A9A5-8FDFCB93D31F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2387297" y="3336197"/>
              <a:ext cx="772509" cy="660400"/>
            </a:xfrm>
            <a:prstGeom prst="bentConnector3">
              <a:avLst>
                <a:gd name="adj1" fmla="val 100142"/>
              </a:avLst>
            </a:prstGeom>
            <a:ln>
              <a:solidFill>
                <a:srgbClr val="0F3E5C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4 33">
              <a:extLst>
                <a:ext uri="{FF2B5EF4-FFF2-40B4-BE49-F238E27FC236}">
                  <a16:creationId xmlns:a16="http://schemas.microsoft.com/office/drawing/2014/main" id="{6526C5C0-1258-5542-A2D9-57E814BCA12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2387297" y="2769499"/>
              <a:ext cx="772509" cy="660400"/>
            </a:xfrm>
            <a:prstGeom prst="bentConnector3">
              <a:avLst>
                <a:gd name="adj1" fmla="val 100142"/>
              </a:avLst>
            </a:prstGeom>
            <a:ln>
              <a:solidFill>
                <a:srgbClr val="0F3E5C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6" name="Connettore 2 35">
            <a:extLst>
              <a:ext uri="{FF2B5EF4-FFF2-40B4-BE49-F238E27FC236}">
                <a16:creationId xmlns:a16="http://schemas.microsoft.com/office/drawing/2014/main" id="{2D2CBF07-900B-B04C-A414-409C9CA3C4E9}"/>
              </a:ext>
            </a:extLst>
          </p:cNvPr>
          <p:cNvCxnSpPr>
            <a:cxnSpLocks/>
          </p:cNvCxnSpPr>
          <p:nvPr/>
        </p:nvCxnSpPr>
        <p:spPr>
          <a:xfrm>
            <a:off x="1052216" y="2421792"/>
            <a:ext cx="543010" cy="0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29">
            <a:extLst>
              <a:ext uri="{FF2B5EF4-FFF2-40B4-BE49-F238E27FC236}">
                <a16:creationId xmlns:a16="http://schemas.microsoft.com/office/drawing/2014/main" id="{92563DB9-590E-414C-A168-559154C37149}"/>
              </a:ext>
            </a:extLst>
          </p:cNvPr>
          <p:cNvSpPr txBox="1"/>
          <p:nvPr/>
        </p:nvSpPr>
        <p:spPr>
          <a:xfrm>
            <a:off x="467998" y="2264264"/>
            <a:ext cx="590652" cy="313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500" b="1" dirty="0">
                <a:solidFill>
                  <a:srgbClr val="0F3E5C"/>
                </a:solidFill>
                <a:latin typeface="+mj-lt"/>
              </a:rPr>
              <a:t>Input</a:t>
            </a:r>
            <a:endParaRPr lang="en-GB" sz="1500" dirty="0">
              <a:solidFill>
                <a:srgbClr val="0F3E5C"/>
              </a:solidFill>
              <a:latin typeface="+mj-lt"/>
            </a:endParaRP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7FB4AEAD-4EA7-3347-806B-2B0FA9F07C25}"/>
              </a:ext>
            </a:extLst>
          </p:cNvPr>
          <p:cNvSpPr txBox="1"/>
          <p:nvPr/>
        </p:nvSpPr>
        <p:spPr>
          <a:xfrm>
            <a:off x="6474882" y="1481455"/>
            <a:ext cx="253022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Ensemble Learning: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Combining multiple classifier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Classifiers trained independently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Multiple combining policies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rgbClr val="0F3E5C"/>
              </a:solidFill>
              <a:latin typeface="+mj-lt"/>
            </a:endParaRPr>
          </a:p>
        </p:txBody>
      </p:sp>
      <p:sp>
        <p:nvSpPr>
          <p:cNvPr id="56" name="Rettangolo con angoli arrotondati 55">
            <a:extLst>
              <a:ext uri="{FF2B5EF4-FFF2-40B4-BE49-F238E27FC236}">
                <a16:creationId xmlns:a16="http://schemas.microsoft.com/office/drawing/2014/main" id="{3099F9DF-4959-EE46-AFD7-3CF59E0CBB96}"/>
              </a:ext>
            </a:extLst>
          </p:cNvPr>
          <p:cNvSpPr/>
          <p:nvPr/>
        </p:nvSpPr>
        <p:spPr>
          <a:xfrm>
            <a:off x="731603" y="4018565"/>
            <a:ext cx="7942180" cy="1065499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1EDE996B-82EC-834B-8BAF-795EC70FB058}"/>
              </a:ext>
            </a:extLst>
          </p:cNvPr>
          <p:cNvGrpSpPr/>
          <p:nvPr/>
        </p:nvGrpSpPr>
        <p:grpSpPr>
          <a:xfrm>
            <a:off x="470217" y="3882097"/>
            <a:ext cx="533657" cy="521598"/>
            <a:chOff x="537506" y="1789048"/>
            <a:chExt cx="533657" cy="521598"/>
          </a:xfrm>
        </p:grpSpPr>
        <p:sp>
          <p:nvSpPr>
            <p:cNvPr id="59" name="Ovale 58">
              <a:extLst>
                <a:ext uri="{FF2B5EF4-FFF2-40B4-BE49-F238E27FC236}">
                  <a16:creationId xmlns:a16="http://schemas.microsoft.com/office/drawing/2014/main" id="{F2C7F71E-40DD-274C-A173-CF80FF40F4AF}"/>
                </a:ext>
              </a:extLst>
            </p:cNvPr>
            <p:cNvSpPr/>
            <p:nvPr/>
          </p:nvSpPr>
          <p:spPr>
            <a:xfrm>
              <a:off x="549565" y="1789048"/>
              <a:ext cx="521598" cy="521598"/>
            </a:xfrm>
            <a:prstGeom prst="ellipse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88D6F89D-0C47-B842-AE59-7A99D7C9B654}"/>
                </a:ext>
              </a:extLst>
            </p:cNvPr>
            <p:cNvSpPr txBox="1"/>
            <p:nvPr/>
          </p:nvSpPr>
          <p:spPr>
            <a:xfrm>
              <a:off x="537506" y="1851885"/>
              <a:ext cx="522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000" dirty="0">
                  <a:solidFill>
                    <a:schemeClr val="bg1"/>
                  </a:solidFill>
                  <a:latin typeface="+mj-lt"/>
                </a:rPr>
                <a:t>3</a:t>
              </a:r>
            </a:p>
          </p:txBody>
        </p:sp>
      </p:grpSp>
      <p:sp>
        <p:nvSpPr>
          <p:cNvPr id="58" name="TextBox 29">
            <a:extLst>
              <a:ext uri="{FF2B5EF4-FFF2-40B4-BE49-F238E27FC236}">
                <a16:creationId xmlns:a16="http://schemas.microsoft.com/office/drawing/2014/main" id="{BB0597CF-8691-504A-9499-5B072799C57A}"/>
              </a:ext>
            </a:extLst>
          </p:cNvPr>
          <p:cNvSpPr txBox="1"/>
          <p:nvPr/>
        </p:nvSpPr>
        <p:spPr>
          <a:xfrm>
            <a:off x="1094592" y="4098275"/>
            <a:ext cx="66454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Stacking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Train a new model, the Meta Learner, using output of base classifiers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The new model learns how to combine the predictions</a:t>
            </a:r>
          </a:p>
        </p:txBody>
      </p:sp>
      <p:pic>
        <p:nvPicPr>
          <p:cNvPr id="19" name="Immagine 18" descr="Immagine che contiene disegnando&#10;&#10;Descrizione generata automaticamente">
            <a:extLst>
              <a:ext uri="{FF2B5EF4-FFF2-40B4-BE49-F238E27FC236}">
                <a16:creationId xmlns:a16="http://schemas.microsoft.com/office/drawing/2014/main" id="{105C70BB-B422-3A4C-ADA1-33036C8A33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9397" y="2291829"/>
            <a:ext cx="250513" cy="250513"/>
          </a:xfrm>
          <a:prstGeom prst="rect">
            <a:avLst/>
          </a:prstGeom>
        </p:spPr>
      </p:pic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FC42DA53-EC61-9E43-B875-42E523FE3576}"/>
              </a:ext>
            </a:extLst>
          </p:cNvPr>
          <p:cNvCxnSpPr>
            <a:cxnSpLocks/>
          </p:cNvCxnSpPr>
          <p:nvPr/>
        </p:nvCxnSpPr>
        <p:spPr>
          <a:xfrm>
            <a:off x="3945917" y="2417085"/>
            <a:ext cx="201445" cy="0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29">
            <a:extLst>
              <a:ext uri="{FF2B5EF4-FFF2-40B4-BE49-F238E27FC236}">
                <a16:creationId xmlns:a16="http://schemas.microsoft.com/office/drawing/2014/main" id="{B9F4B39C-B2E1-6745-9B37-8FB952F1D5B5}"/>
              </a:ext>
            </a:extLst>
          </p:cNvPr>
          <p:cNvSpPr txBox="1"/>
          <p:nvPr/>
        </p:nvSpPr>
        <p:spPr>
          <a:xfrm>
            <a:off x="5255620" y="2152385"/>
            <a:ext cx="923685" cy="5370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solidFill>
                  <a:srgbClr val="0F3E5C"/>
                </a:solidFill>
                <a:latin typeface="+mj-lt"/>
              </a:rPr>
              <a:t>Predicted values</a:t>
            </a:r>
            <a:endParaRPr lang="en-GB" sz="1500" dirty="0">
              <a:solidFill>
                <a:srgbClr val="0F3E5C"/>
              </a:solidFill>
              <a:latin typeface="+mj-lt"/>
            </a:endParaRPr>
          </a:p>
        </p:txBody>
      </p:sp>
      <p:cxnSp>
        <p:nvCxnSpPr>
          <p:cNvPr id="45" name="Connettore 2 44">
            <a:extLst>
              <a:ext uri="{FF2B5EF4-FFF2-40B4-BE49-F238E27FC236}">
                <a16:creationId xmlns:a16="http://schemas.microsoft.com/office/drawing/2014/main" id="{2F686121-8A11-8E49-B782-4BADAD8D7C88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5073603" y="2417085"/>
            <a:ext cx="182989" cy="3808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ttangolo con angoli arrotondati 79">
            <a:extLst>
              <a:ext uri="{FF2B5EF4-FFF2-40B4-BE49-F238E27FC236}">
                <a16:creationId xmlns:a16="http://schemas.microsoft.com/office/drawing/2014/main" id="{C75F9100-9857-1245-93FC-33FAE1CACE29}"/>
              </a:ext>
            </a:extLst>
          </p:cNvPr>
          <p:cNvSpPr/>
          <p:nvPr/>
        </p:nvSpPr>
        <p:spPr>
          <a:xfrm>
            <a:off x="467998" y="1481455"/>
            <a:ext cx="5805444" cy="2139431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2685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25D1DC24-C67A-8942-B667-6D604916713B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9B7EBCD6-A23B-E041-BE2D-03F816994E38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CNN results</a:t>
            </a: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49B0AB68-D20A-7C48-A67F-C88501DC71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9079130"/>
              </p:ext>
            </p:extLst>
          </p:nvPr>
        </p:nvGraphicFramePr>
        <p:xfrm>
          <a:off x="495025" y="3966920"/>
          <a:ext cx="7942759" cy="20942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345">
                  <a:extLst>
                    <a:ext uri="{9D8B030D-6E8A-4147-A177-3AD203B41FA5}">
                      <a16:colId xmlns:a16="http://schemas.microsoft.com/office/drawing/2014/main" val="1755411631"/>
                    </a:ext>
                  </a:extLst>
                </a:gridCol>
                <a:gridCol w="992403">
                  <a:extLst>
                    <a:ext uri="{9D8B030D-6E8A-4147-A177-3AD203B41FA5}">
                      <a16:colId xmlns:a16="http://schemas.microsoft.com/office/drawing/2014/main" val="1363916948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3908922895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953603256"/>
                    </a:ext>
                  </a:extLst>
                </a:gridCol>
                <a:gridCol w="713163">
                  <a:extLst>
                    <a:ext uri="{9D8B030D-6E8A-4147-A177-3AD203B41FA5}">
                      <a16:colId xmlns:a16="http://schemas.microsoft.com/office/drawing/2014/main" val="418160821"/>
                    </a:ext>
                  </a:extLst>
                </a:gridCol>
                <a:gridCol w="966158">
                  <a:extLst>
                    <a:ext uri="{9D8B030D-6E8A-4147-A177-3AD203B41FA5}">
                      <a16:colId xmlns:a16="http://schemas.microsoft.com/office/drawing/2014/main" val="2310146385"/>
                    </a:ext>
                  </a:extLst>
                </a:gridCol>
                <a:gridCol w="1190445">
                  <a:extLst>
                    <a:ext uri="{9D8B030D-6E8A-4147-A177-3AD203B41FA5}">
                      <a16:colId xmlns:a16="http://schemas.microsoft.com/office/drawing/2014/main" val="3423968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89666" marR="89666" marT="44833" marB="448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Atelectasis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Cardiomegaly</a:t>
                      </a:r>
                      <a:endParaRPr lang="en-GB" sz="1500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Consolidation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Edema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P. Effusion</a:t>
                      </a:r>
                    </a:p>
                  </a:txBody>
                  <a:tcPr marL="89666" marR="89666" marT="44833" marB="44833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Mean Performance</a:t>
                      </a:r>
                    </a:p>
                  </a:txBody>
                  <a:tcPr marL="89666" marR="89666" marT="44833" marB="44833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3E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Single CNN 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0.854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0.800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0.891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0.920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0.917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0.876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3580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AVG Ensemble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0.854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0.811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0.908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0.933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0.888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021800"/>
                  </a:ext>
                </a:extLst>
              </a:tr>
              <a:tr h="119044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Entropy Weighted AVG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0.856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0.811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0.912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0.930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0.889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2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Stacking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0.842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0.797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0.871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0.921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0.937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0.873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8106593"/>
                  </a:ext>
                </a:extLst>
              </a:tr>
            </a:tbl>
          </a:graphicData>
        </a:graphic>
      </p:graphicFrame>
      <p:sp>
        <p:nvSpPr>
          <p:cNvPr id="6" name="TextBox 29">
            <a:extLst>
              <a:ext uri="{FF2B5EF4-FFF2-40B4-BE49-F238E27FC236}">
                <a16:creationId xmlns:a16="http://schemas.microsoft.com/office/drawing/2014/main" id="{4496325A-E83C-2444-B79F-487E924C9D09}"/>
              </a:ext>
            </a:extLst>
          </p:cNvPr>
          <p:cNvSpPr txBox="1"/>
          <p:nvPr/>
        </p:nvSpPr>
        <p:spPr>
          <a:xfrm>
            <a:off x="3110260" y="2081697"/>
            <a:ext cx="55387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Area Under Receiving Operating Characteristic</a:t>
            </a:r>
          </a:p>
          <a:p>
            <a:r>
              <a:rPr lang="en-GB" sz="1600" dirty="0">
                <a:solidFill>
                  <a:srgbClr val="0F3E5C"/>
                </a:solidFill>
                <a:latin typeface="+mj-lt"/>
              </a:rPr>
              <a:t>Captures model’s ability to discriminate whether a given condition is present or not</a:t>
            </a:r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176E0A78-B9ED-4F42-B40B-6DFCDA9FF769}"/>
              </a:ext>
            </a:extLst>
          </p:cNvPr>
          <p:cNvSpPr/>
          <p:nvPr/>
        </p:nvSpPr>
        <p:spPr>
          <a:xfrm>
            <a:off x="495026" y="1356280"/>
            <a:ext cx="7942759" cy="2368666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F87E3DFA-D524-2444-92E0-8FADB9FB653C}"/>
              </a:ext>
            </a:extLst>
          </p:cNvPr>
          <p:cNvGrpSpPr/>
          <p:nvPr/>
        </p:nvGrpSpPr>
        <p:grpSpPr>
          <a:xfrm>
            <a:off x="540954" y="1579349"/>
            <a:ext cx="2169588" cy="2145596"/>
            <a:chOff x="540876" y="1579349"/>
            <a:chExt cx="2292573" cy="2267220"/>
          </a:xfrm>
        </p:grpSpPr>
        <p:sp>
          <p:nvSpPr>
            <p:cNvPr id="29" name="Figura a mano libera 28">
              <a:extLst>
                <a:ext uri="{FF2B5EF4-FFF2-40B4-BE49-F238E27FC236}">
                  <a16:creationId xmlns:a16="http://schemas.microsoft.com/office/drawing/2014/main" id="{55EE1E65-B85D-D44D-903A-00767F0EDBDC}"/>
                </a:ext>
              </a:extLst>
            </p:cNvPr>
            <p:cNvSpPr/>
            <p:nvPr/>
          </p:nvSpPr>
          <p:spPr>
            <a:xfrm>
              <a:off x="924672" y="1595610"/>
              <a:ext cx="1866957" cy="1882409"/>
            </a:xfrm>
            <a:custGeom>
              <a:avLst/>
              <a:gdLst>
                <a:gd name="connsiteX0" fmla="*/ 1960648 w 2079154"/>
                <a:gd name="connsiteY0" fmla="*/ 0 h 2096363"/>
                <a:gd name="connsiteX1" fmla="*/ 2079154 w 2079154"/>
                <a:gd name="connsiteY1" fmla="*/ 724 h 2096363"/>
                <a:gd name="connsiteX2" fmla="*/ 2079154 w 2079154"/>
                <a:gd name="connsiteY2" fmla="*/ 23625 h 2096363"/>
                <a:gd name="connsiteX3" fmla="*/ 1422 w 2079154"/>
                <a:gd name="connsiteY3" fmla="*/ 2096363 h 2096363"/>
                <a:gd name="connsiteX4" fmla="*/ 77622 w 2079154"/>
                <a:gd name="connsiteY4" fmla="*/ 1016863 h 2096363"/>
                <a:gd name="connsiteX5" fmla="*/ 649122 w 2079154"/>
                <a:gd name="connsiteY5" fmla="*/ 229463 h 2096363"/>
                <a:gd name="connsiteX6" fmla="*/ 1960648 w 2079154"/>
                <a:gd name="connsiteY6" fmla="*/ 0 h 2096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9154" h="2096363">
                  <a:moveTo>
                    <a:pt x="1960648" y="0"/>
                  </a:moveTo>
                  <a:lnTo>
                    <a:pt x="2079154" y="724"/>
                  </a:lnTo>
                  <a:lnTo>
                    <a:pt x="2079154" y="23625"/>
                  </a:lnTo>
                  <a:lnTo>
                    <a:pt x="1422" y="2096363"/>
                  </a:lnTo>
                  <a:cubicBezTo>
                    <a:pt x="-9161" y="1907980"/>
                    <a:pt x="41639" y="1311080"/>
                    <a:pt x="77622" y="1016863"/>
                  </a:cubicBezTo>
                  <a:cubicBezTo>
                    <a:pt x="113605" y="722646"/>
                    <a:pt x="311731" y="398796"/>
                    <a:pt x="649122" y="229463"/>
                  </a:cubicBezTo>
                  <a:cubicBezTo>
                    <a:pt x="965426" y="70713"/>
                    <a:pt x="1279109" y="330"/>
                    <a:pt x="1960648" y="0"/>
                  </a:cubicBezTo>
                  <a:close/>
                </a:path>
              </a:pathLst>
            </a:custGeom>
            <a:solidFill>
              <a:srgbClr val="ECECEC"/>
            </a:solidFill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6" name="Figura a mano libera 25">
              <a:extLst>
                <a:ext uri="{FF2B5EF4-FFF2-40B4-BE49-F238E27FC236}">
                  <a16:creationId xmlns:a16="http://schemas.microsoft.com/office/drawing/2014/main" id="{8F10FBD1-04EF-1F4E-8BBD-67B7DDA01E7B}"/>
                </a:ext>
              </a:extLst>
            </p:cNvPr>
            <p:cNvSpPr/>
            <p:nvPr/>
          </p:nvSpPr>
          <p:spPr>
            <a:xfrm>
              <a:off x="923125" y="1616824"/>
              <a:ext cx="1865680" cy="1870851"/>
            </a:xfrm>
            <a:custGeom>
              <a:avLst/>
              <a:gdLst>
                <a:gd name="connsiteX0" fmla="*/ 2077732 w 2077732"/>
                <a:gd name="connsiteY0" fmla="*/ 0 h 2072738"/>
                <a:gd name="connsiteX1" fmla="*/ 2077732 w 2077732"/>
                <a:gd name="connsiteY1" fmla="*/ 2072738 h 2072738"/>
                <a:gd name="connsiteX2" fmla="*/ 0 w 2077732"/>
                <a:gd name="connsiteY2" fmla="*/ 2072738 h 2072738"/>
                <a:gd name="connsiteX3" fmla="*/ 2077732 w 2077732"/>
                <a:gd name="connsiteY3" fmla="*/ 0 h 2072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77732" h="2072738">
                  <a:moveTo>
                    <a:pt x="2077732" y="0"/>
                  </a:moveTo>
                  <a:lnTo>
                    <a:pt x="2077732" y="2072738"/>
                  </a:lnTo>
                  <a:lnTo>
                    <a:pt x="0" y="2072738"/>
                  </a:lnTo>
                  <a:lnTo>
                    <a:pt x="2077732" y="0"/>
                  </a:lnTo>
                  <a:close/>
                </a:path>
              </a:pathLst>
            </a:custGeom>
            <a:solidFill>
              <a:srgbClr val="ECECE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267C4865-9D35-7145-BD2D-99F0B8B1B32C}"/>
                </a:ext>
              </a:extLst>
            </p:cNvPr>
            <p:cNvCxnSpPr>
              <a:cxnSpLocks/>
              <a:stCxn id="26" idx="0"/>
            </p:cNvCxnSpPr>
            <p:nvPr/>
          </p:nvCxnSpPr>
          <p:spPr>
            <a:xfrm flipH="1">
              <a:off x="921851" y="1616824"/>
              <a:ext cx="1866954" cy="1864800"/>
            </a:xfrm>
            <a:prstGeom prst="line">
              <a:avLst/>
            </a:prstGeom>
            <a:ln>
              <a:solidFill>
                <a:srgbClr val="0F3E5C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A5A58443-5581-8B4C-88B7-596FA6358037}"/>
                </a:ext>
              </a:extLst>
            </p:cNvPr>
            <p:cNvSpPr/>
            <p:nvPr/>
          </p:nvSpPr>
          <p:spPr>
            <a:xfrm>
              <a:off x="1279617" y="2039591"/>
              <a:ext cx="802720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b="1" dirty="0">
                  <a:solidFill>
                    <a:srgbClr val="0F3E5C"/>
                  </a:solidFill>
                </a:rPr>
                <a:t>AUROC</a:t>
              </a:r>
              <a:endParaRPr lang="en-GB" sz="1500" dirty="0"/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FC72E452-D1BE-B548-958A-04791841F0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1516" y="1579349"/>
              <a:ext cx="0" cy="1911370"/>
            </a:xfrm>
            <a:prstGeom prst="straightConnector1">
              <a:avLst/>
            </a:prstGeom>
            <a:ln w="12700">
              <a:solidFill>
                <a:srgbClr val="0F3E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2 34">
              <a:extLst>
                <a:ext uri="{FF2B5EF4-FFF2-40B4-BE49-F238E27FC236}">
                  <a16:creationId xmlns:a16="http://schemas.microsoft.com/office/drawing/2014/main" id="{057A6637-4933-8B4E-8614-0B6A1914124C}"/>
                </a:ext>
              </a:extLst>
            </p:cNvPr>
            <p:cNvCxnSpPr>
              <a:cxnSpLocks/>
            </p:cNvCxnSpPr>
            <p:nvPr/>
          </p:nvCxnSpPr>
          <p:spPr>
            <a:xfrm rot="5400000" flipV="1">
              <a:off x="1877650" y="2528030"/>
              <a:ext cx="0" cy="1911599"/>
            </a:xfrm>
            <a:prstGeom prst="straightConnector1">
              <a:avLst/>
            </a:prstGeom>
            <a:ln w="12700">
              <a:solidFill>
                <a:srgbClr val="0F3E5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ttangolo 36">
              <a:extLst>
                <a:ext uri="{FF2B5EF4-FFF2-40B4-BE49-F238E27FC236}">
                  <a16:creationId xmlns:a16="http://schemas.microsoft.com/office/drawing/2014/main" id="{E20F957C-DDAF-674B-8076-35DF16CF33FF}"/>
                </a:ext>
              </a:extLst>
            </p:cNvPr>
            <p:cNvSpPr/>
            <p:nvPr/>
          </p:nvSpPr>
          <p:spPr>
            <a:xfrm rot="16200000">
              <a:off x="424113" y="2408310"/>
              <a:ext cx="575009" cy="34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b="1" dirty="0">
                  <a:solidFill>
                    <a:srgbClr val="0F3E5C"/>
                  </a:solidFill>
                </a:rPr>
                <a:t>TPR</a:t>
              </a:r>
              <a:endParaRPr lang="en-GB" sz="1500" dirty="0"/>
            </a:p>
          </p:txBody>
        </p:sp>
        <p:sp>
          <p:nvSpPr>
            <p:cNvPr id="39" name="Rettangolo 38">
              <a:extLst>
                <a:ext uri="{FF2B5EF4-FFF2-40B4-BE49-F238E27FC236}">
                  <a16:creationId xmlns:a16="http://schemas.microsoft.com/office/drawing/2014/main" id="{11F3CA1B-3FD0-EE44-BAC8-0D24CE576F4C}"/>
                </a:ext>
              </a:extLst>
            </p:cNvPr>
            <p:cNvSpPr/>
            <p:nvPr/>
          </p:nvSpPr>
          <p:spPr>
            <a:xfrm>
              <a:off x="1583457" y="3505085"/>
              <a:ext cx="524973" cy="3414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GB" sz="1500" b="1" dirty="0">
                  <a:solidFill>
                    <a:srgbClr val="0F3E5C"/>
                  </a:solidFill>
                </a:rPr>
                <a:t>FPR</a:t>
              </a:r>
              <a:endParaRPr lang="en-GB" sz="1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9124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DDD223A-43F6-004D-A30B-BFB5C062D117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E67F8119-E59E-D84E-BBA4-87BA29024CFB}"/>
              </a:ext>
            </a:extLst>
          </p:cNvPr>
          <p:cNvSpPr txBox="1"/>
          <p:nvPr/>
        </p:nvSpPr>
        <p:spPr>
          <a:xfrm>
            <a:off x="467998" y="654429"/>
            <a:ext cx="64814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Is it possible to build a model using the Embeddings as input?</a:t>
            </a: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FB42B28D-5CD9-B249-9B8D-E32F14454B19}"/>
              </a:ext>
            </a:extLst>
          </p:cNvPr>
          <p:cNvGrpSpPr/>
          <p:nvPr/>
        </p:nvGrpSpPr>
        <p:grpSpPr>
          <a:xfrm>
            <a:off x="6466785" y="2596285"/>
            <a:ext cx="1629501" cy="1614893"/>
            <a:chOff x="479573" y="1462661"/>
            <a:chExt cx="1629501" cy="1614893"/>
          </a:xfrm>
        </p:grpSpPr>
        <p:grpSp>
          <p:nvGrpSpPr>
            <p:cNvPr id="8" name="Group 12">
              <a:extLst>
                <a:ext uri="{FF2B5EF4-FFF2-40B4-BE49-F238E27FC236}">
                  <a16:creationId xmlns:a16="http://schemas.microsoft.com/office/drawing/2014/main" id="{826DDC44-FC1F-4E44-852A-64DA1B789B9F}"/>
                </a:ext>
              </a:extLst>
            </p:cNvPr>
            <p:cNvGrpSpPr/>
            <p:nvPr/>
          </p:nvGrpSpPr>
          <p:grpSpPr>
            <a:xfrm>
              <a:off x="537420" y="1462661"/>
              <a:ext cx="1513807" cy="1614893"/>
              <a:chOff x="1187625" y="1384596"/>
              <a:chExt cx="1872208" cy="1997226"/>
            </a:xfrm>
          </p:grpSpPr>
          <p:sp>
            <p:nvSpPr>
              <p:cNvPr id="9" name="Oval 7">
                <a:extLst>
                  <a:ext uri="{FF2B5EF4-FFF2-40B4-BE49-F238E27FC236}">
                    <a16:creationId xmlns:a16="http://schemas.microsoft.com/office/drawing/2014/main" id="{C4D26AB9-2036-B24B-9F3F-1717279E591B}"/>
                  </a:ext>
                </a:extLst>
              </p:cNvPr>
              <p:cNvSpPr/>
              <p:nvPr/>
            </p:nvSpPr>
            <p:spPr>
              <a:xfrm>
                <a:off x="1187625" y="1412777"/>
                <a:ext cx="1872208" cy="18722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>
                  <a:cs typeface="Arial" pitchFamily="34" charset="0"/>
                </a:endParaRPr>
              </a:p>
            </p:txBody>
          </p:sp>
          <p:graphicFrame>
            <p:nvGraphicFramePr>
              <p:cNvPr id="10" name="Chart 6">
                <a:extLst>
                  <a:ext uri="{FF2B5EF4-FFF2-40B4-BE49-F238E27FC236}">
                    <a16:creationId xmlns:a16="http://schemas.microsoft.com/office/drawing/2014/main" id="{16408EB7-B1B1-3649-9429-648BCEBC40A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513691993"/>
                  </p:ext>
                </p:extLst>
              </p:nvPr>
            </p:nvGraphicFramePr>
            <p:xfrm>
              <a:off x="1219027" y="1384596"/>
              <a:ext cx="1830790" cy="199722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</p:grpSp>
        <p:sp>
          <p:nvSpPr>
            <p:cNvPr id="11" name="TextBox 35">
              <a:extLst>
                <a:ext uri="{FF2B5EF4-FFF2-40B4-BE49-F238E27FC236}">
                  <a16:creationId xmlns:a16="http://schemas.microsoft.com/office/drawing/2014/main" id="{D9F64AA5-695D-614D-9171-A4826AFBFF35}"/>
                </a:ext>
              </a:extLst>
            </p:cNvPr>
            <p:cNvSpPr txBox="1"/>
            <p:nvPr/>
          </p:nvSpPr>
          <p:spPr>
            <a:xfrm>
              <a:off x="479573" y="2060625"/>
              <a:ext cx="1629501" cy="400110"/>
            </a:xfrm>
            <a:prstGeom prst="rect">
              <a:avLst/>
            </a:prstGeom>
            <a:noFill/>
          </p:spPr>
          <p:txBody>
            <a:bodyPr wrap="square" rtlCol="0" anchor="b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rgbClr val="0F3E5C"/>
                  </a:solidFill>
                  <a:cs typeface="Arial" pitchFamily="34" charset="0"/>
                </a:rPr>
                <a:t>97,9%</a:t>
              </a:r>
            </a:p>
          </p:txBody>
        </p:sp>
      </p:grpSp>
      <p:sp>
        <p:nvSpPr>
          <p:cNvPr id="39" name="TextBox 29">
            <a:extLst>
              <a:ext uri="{FF2B5EF4-FFF2-40B4-BE49-F238E27FC236}">
                <a16:creationId xmlns:a16="http://schemas.microsoft.com/office/drawing/2014/main" id="{5587CD34-8F0F-E242-87C3-5DFE6CE9BA4B}"/>
              </a:ext>
            </a:extLst>
          </p:cNvPr>
          <p:cNvSpPr txBox="1"/>
          <p:nvPr/>
        </p:nvSpPr>
        <p:spPr>
          <a:xfrm>
            <a:off x="5915657" y="4221378"/>
            <a:ext cx="27317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Starting size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: 224x224 = 50.176</a:t>
            </a:r>
          </a:p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Final size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: 1.024</a:t>
            </a:r>
          </a:p>
        </p:txBody>
      </p:sp>
      <p:sp>
        <p:nvSpPr>
          <p:cNvPr id="40" name="TextBox 29">
            <a:extLst>
              <a:ext uri="{FF2B5EF4-FFF2-40B4-BE49-F238E27FC236}">
                <a16:creationId xmlns:a16="http://schemas.microsoft.com/office/drawing/2014/main" id="{621FC5DD-D6E8-BC4A-8632-F58ABFC2B06E}"/>
              </a:ext>
            </a:extLst>
          </p:cNvPr>
          <p:cNvSpPr txBox="1"/>
          <p:nvPr/>
        </p:nvSpPr>
        <p:spPr>
          <a:xfrm>
            <a:off x="6207063" y="2126271"/>
            <a:ext cx="21489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F3E5C"/>
                </a:solidFill>
                <a:latin typeface="+mj-lt"/>
              </a:rPr>
              <a:t>DenseNet121 Input Size Reduction</a:t>
            </a:r>
          </a:p>
        </p:txBody>
      </p:sp>
      <p:sp>
        <p:nvSpPr>
          <p:cNvPr id="6" name="Rettangolo con angoli arrotondati 5">
            <a:extLst>
              <a:ext uri="{FF2B5EF4-FFF2-40B4-BE49-F238E27FC236}">
                <a16:creationId xmlns:a16="http://schemas.microsoft.com/office/drawing/2014/main" id="{E19AF7EC-31FA-1642-83C1-BB1045C1A231}"/>
              </a:ext>
            </a:extLst>
          </p:cNvPr>
          <p:cNvSpPr/>
          <p:nvPr/>
        </p:nvSpPr>
        <p:spPr>
          <a:xfrm>
            <a:off x="5854178" y="1773495"/>
            <a:ext cx="2854715" cy="3490488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8" name="Immagine 17">
            <a:extLst>
              <a:ext uri="{FF2B5EF4-FFF2-40B4-BE49-F238E27FC236}">
                <a16:creationId xmlns:a16="http://schemas.microsoft.com/office/drawing/2014/main" id="{5B18059C-0579-2446-A902-64B95E21B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7" y="2067067"/>
            <a:ext cx="5531656" cy="2122315"/>
          </a:xfrm>
          <a:prstGeom prst="rect">
            <a:avLst/>
          </a:prstGeom>
        </p:spPr>
      </p:pic>
      <p:sp>
        <p:nvSpPr>
          <p:cNvPr id="35" name="Rettangolo con angoli arrotondati 34">
            <a:extLst>
              <a:ext uri="{FF2B5EF4-FFF2-40B4-BE49-F238E27FC236}">
                <a16:creationId xmlns:a16="http://schemas.microsoft.com/office/drawing/2014/main" id="{F9C79FF2-473F-B343-B3A6-2A85AECCBEBF}"/>
              </a:ext>
            </a:extLst>
          </p:cNvPr>
          <p:cNvSpPr/>
          <p:nvPr/>
        </p:nvSpPr>
        <p:spPr>
          <a:xfrm>
            <a:off x="160037" y="1773495"/>
            <a:ext cx="5531656" cy="3490488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5886208E-EEB4-1543-A8EF-48163952FF54}"/>
              </a:ext>
            </a:extLst>
          </p:cNvPr>
          <p:cNvSpPr/>
          <p:nvPr/>
        </p:nvSpPr>
        <p:spPr>
          <a:xfrm flipH="1">
            <a:off x="4230623" y="2169285"/>
            <a:ext cx="560831" cy="1944706"/>
          </a:xfrm>
          <a:prstGeom prst="rect">
            <a:avLst/>
          </a:prstGeom>
          <a:noFill/>
          <a:ln w="19050">
            <a:solidFill>
              <a:srgbClr val="C0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37" name="Rettangolo 36">
            <a:extLst>
              <a:ext uri="{FF2B5EF4-FFF2-40B4-BE49-F238E27FC236}">
                <a16:creationId xmlns:a16="http://schemas.microsoft.com/office/drawing/2014/main" id="{E916A89A-B97F-2B44-8F16-B9AD01219F81}"/>
              </a:ext>
            </a:extLst>
          </p:cNvPr>
          <p:cNvSpPr/>
          <p:nvPr/>
        </p:nvSpPr>
        <p:spPr>
          <a:xfrm flipH="1">
            <a:off x="373075" y="2421725"/>
            <a:ext cx="560831" cy="356915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83C6FB4F-1BBD-C840-B480-6EF772453C47}"/>
              </a:ext>
            </a:extLst>
          </p:cNvPr>
          <p:cNvSpPr txBox="1"/>
          <p:nvPr/>
        </p:nvSpPr>
        <p:spPr>
          <a:xfrm>
            <a:off x="3953605" y="4293598"/>
            <a:ext cx="111486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solidFill>
                  <a:srgbClr val="0F3E5C"/>
                </a:solidFill>
                <a:latin typeface="+mj-lt"/>
              </a:rPr>
              <a:t>Embedding</a:t>
            </a:r>
          </a:p>
        </p:txBody>
      </p:sp>
      <p:sp>
        <p:nvSpPr>
          <p:cNvPr id="42" name="TextBox 29">
            <a:extLst>
              <a:ext uri="{FF2B5EF4-FFF2-40B4-BE49-F238E27FC236}">
                <a16:creationId xmlns:a16="http://schemas.microsoft.com/office/drawing/2014/main" id="{B87B879F-C7C3-7944-B099-B91F6E75D348}"/>
              </a:ext>
            </a:extLst>
          </p:cNvPr>
          <p:cNvSpPr txBox="1"/>
          <p:nvPr/>
        </p:nvSpPr>
        <p:spPr>
          <a:xfrm>
            <a:off x="91946" y="3591824"/>
            <a:ext cx="127310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500" b="1" dirty="0">
                <a:solidFill>
                  <a:srgbClr val="0F3E5C"/>
                </a:solidFill>
                <a:latin typeface="+mj-lt"/>
              </a:rPr>
              <a:t>Input Image</a:t>
            </a:r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AEC3AB09-FA3E-A444-B78E-F638CB4E7398}"/>
              </a:ext>
            </a:extLst>
          </p:cNvPr>
          <p:cNvCxnSpPr>
            <a:cxnSpLocks/>
            <a:endCxn id="41" idx="0"/>
          </p:cNvCxnSpPr>
          <p:nvPr/>
        </p:nvCxnSpPr>
        <p:spPr>
          <a:xfrm>
            <a:off x="4511038" y="4123395"/>
            <a:ext cx="0" cy="170203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29">
            <a:extLst>
              <a:ext uri="{FF2B5EF4-FFF2-40B4-BE49-F238E27FC236}">
                <a16:creationId xmlns:a16="http://schemas.microsoft.com/office/drawing/2014/main" id="{E4C08AA9-06F0-224D-ACAD-36F0DCF42CA0}"/>
              </a:ext>
            </a:extLst>
          </p:cNvPr>
          <p:cNvSpPr txBox="1"/>
          <p:nvPr/>
        </p:nvSpPr>
        <p:spPr>
          <a:xfrm>
            <a:off x="373075" y="4330365"/>
            <a:ext cx="66454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</a:rPr>
              <a:t>Random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</a:rPr>
              <a:t>XGBoost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500" dirty="0">
                <a:solidFill>
                  <a:srgbClr val="0F3E5C"/>
                </a:solidFill>
                <a:latin typeface="+mj-lt"/>
              </a:rPr>
              <a:t>One model trained for each CNN</a:t>
            </a:r>
          </a:p>
          <a:p>
            <a:endParaRPr lang="en-GB" sz="1500" dirty="0">
              <a:solidFill>
                <a:srgbClr val="0F3E5C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78939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90827D5C-01E2-2843-86BE-0915DC264F7D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867D99D3-BFF4-324B-B403-803EA1368490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Embedding Results</a:t>
            </a:r>
          </a:p>
        </p:txBody>
      </p:sp>
      <p:graphicFrame>
        <p:nvGraphicFramePr>
          <p:cNvPr id="5" name="Tabella 4">
            <a:extLst>
              <a:ext uri="{FF2B5EF4-FFF2-40B4-BE49-F238E27FC236}">
                <a16:creationId xmlns:a16="http://schemas.microsoft.com/office/drawing/2014/main" id="{1F6804AD-2A15-1A4A-A2DC-574A5B87DB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5848631"/>
              </p:ext>
            </p:extLst>
          </p:nvPr>
        </p:nvGraphicFramePr>
        <p:xfrm>
          <a:off x="467998" y="2188996"/>
          <a:ext cx="8033745" cy="26411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345">
                  <a:extLst>
                    <a:ext uri="{9D8B030D-6E8A-4147-A177-3AD203B41FA5}">
                      <a16:colId xmlns:a16="http://schemas.microsoft.com/office/drawing/2014/main" val="1755411631"/>
                    </a:ext>
                  </a:extLst>
                </a:gridCol>
                <a:gridCol w="992403">
                  <a:extLst>
                    <a:ext uri="{9D8B030D-6E8A-4147-A177-3AD203B41FA5}">
                      <a16:colId xmlns:a16="http://schemas.microsoft.com/office/drawing/2014/main" val="1363916948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3908922895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953603256"/>
                    </a:ext>
                  </a:extLst>
                </a:gridCol>
                <a:gridCol w="718295">
                  <a:extLst>
                    <a:ext uri="{9D8B030D-6E8A-4147-A177-3AD203B41FA5}">
                      <a16:colId xmlns:a16="http://schemas.microsoft.com/office/drawing/2014/main" val="418160821"/>
                    </a:ext>
                  </a:extLst>
                </a:gridCol>
                <a:gridCol w="1001485">
                  <a:extLst>
                    <a:ext uri="{9D8B030D-6E8A-4147-A177-3AD203B41FA5}">
                      <a16:colId xmlns:a16="http://schemas.microsoft.com/office/drawing/2014/main" val="2310146385"/>
                    </a:ext>
                  </a:extLst>
                </a:gridCol>
                <a:gridCol w="1240972">
                  <a:extLst>
                    <a:ext uri="{9D8B030D-6E8A-4147-A177-3AD203B41FA5}">
                      <a16:colId xmlns:a16="http://schemas.microsoft.com/office/drawing/2014/main" val="342396835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89666" marR="89666" marT="44833" marB="448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Atelectasis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Cardiomegaly</a:t>
                      </a:r>
                      <a:endParaRPr lang="en-GB" sz="1500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Consolidation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Edema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P. Effusion</a:t>
                      </a:r>
                    </a:p>
                  </a:txBody>
                  <a:tcPr marL="89666" marR="89666" marT="44833" marB="44833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Mean Performance</a:t>
                      </a:r>
                    </a:p>
                  </a:txBody>
                  <a:tcPr marL="89666" marR="89666" marT="44833" marB="44833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0F3E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2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CNNs Ensemble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0.856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0.811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0.912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0.930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0.889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7404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RF AVG Ensemble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0.859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0.828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0.918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0.921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0.940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0.893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0218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RF Entropy Weighted AVG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0.872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0.826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0.918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0.916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0.897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662859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XGB Average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0.829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0.863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0.902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0.933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0.939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0.893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48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XGB Entropy Weighted AVG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dirty="0">
                          <a:solidFill>
                            <a:srgbClr val="0F3E5C"/>
                          </a:solidFill>
                          <a:latin typeface="+mj-lt"/>
                        </a:rPr>
                        <a:t>0.839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0.864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0.899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0.940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0.896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5801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90591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48EBE132-C483-934C-9A03-BE5BA4159A16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FC3CF4F-01FE-0D43-8F79-12649C22E5EA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Final Model Results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756D2BF8-150B-6040-A3C7-9F60A34D5B84}"/>
              </a:ext>
            </a:extLst>
          </p:cNvPr>
          <p:cNvSpPr txBox="1"/>
          <p:nvPr/>
        </p:nvSpPr>
        <p:spPr>
          <a:xfrm rot="16200000">
            <a:off x="-85994" y="4401947"/>
            <a:ext cx="110798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rgbClr val="0F3E5C"/>
                </a:solidFill>
                <a:latin typeface="+mj-lt"/>
              </a:rPr>
              <a:t>True Label</a:t>
            </a:r>
          </a:p>
        </p:txBody>
      </p:sp>
      <p:grpSp>
        <p:nvGrpSpPr>
          <p:cNvPr id="223" name="Gruppo 222">
            <a:extLst>
              <a:ext uri="{FF2B5EF4-FFF2-40B4-BE49-F238E27FC236}">
                <a16:creationId xmlns:a16="http://schemas.microsoft.com/office/drawing/2014/main" id="{A8B50872-570C-1242-915A-5FB57D20A0B5}"/>
              </a:ext>
            </a:extLst>
          </p:cNvPr>
          <p:cNvGrpSpPr/>
          <p:nvPr/>
        </p:nvGrpSpPr>
        <p:grpSpPr>
          <a:xfrm>
            <a:off x="640954" y="3601929"/>
            <a:ext cx="1488566" cy="1823135"/>
            <a:chOff x="1094540" y="3992468"/>
            <a:chExt cx="1235726" cy="1513471"/>
          </a:xfrm>
        </p:grpSpPr>
        <p:sp>
          <p:nvSpPr>
            <p:cNvPr id="28" name="Rettangolo 27">
              <a:extLst>
                <a:ext uri="{FF2B5EF4-FFF2-40B4-BE49-F238E27FC236}">
                  <a16:creationId xmlns:a16="http://schemas.microsoft.com/office/drawing/2014/main" id="{C78E0DD3-1C89-784F-8FD5-256F40CAB587}"/>
                </a:ext>
              </a:extLst>
            </p:cNvPr>
            <p:cNvSpPr/>
            <p:nvPr/>
          </p:nvSpPr>
          <p:spPr>
            <a:xfrm>
              <a:off x="1279188" y="4218328"/>
              <a:ext cx="525538" cy="554737"/>
            </a:xfrm>
            <a:prstGeom prst="rect">
              <a:avLst/>
            </a:prstGeom>
            <a:solidFill>
              <a:srgbClr val="517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57</a:t>
              </a:r>
            </a:p>
          </p:txBody>
        </p:sp>
        <p:sp>
          <p:nvSpPr>
            <p:cNvPr id="29" name="Rettangolo 28">
              <a:extLst>
                <a:ext uri="{FF2B5EF4-FFF2-40B4-BE49-F238E27FC236}">
                  <a16:creationId xmlns:a16="http://schemas.microsoft.com/office/drawing/2014/main" id="{A300A263-763C-4E4D-8FCA-641CBDD96B93}"/>
                </a:ext>
              </a:extLst>
            </p:cNvPr>
            <p:cNvSpPr/>
            <p:nvPr/>
          </p:nvSpPr>
          <p:spPr>
            <a:xfrm>
              <a:off x="1804728" y="4218328"/>
              <a:ext cx="525538" cy="554737"/>
            </a:xfrm>
            <a:prstGeom prst="rect">
              <a:avLst/>
            </a:prstGeom>
            <a:solidFill>
              <a:srgbClr val="8AB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10</a:t>
              </a:r>
            </a:p>
          </p:txBody>
        </p:sp>
        <p:sp>
          <p:nvSpPr>
            <p:cNvPr id="30" name="Rettangolo 29">
              <a:extLst>
                <a:ext uri="{FF2B5EF4-FFF2-40B4-BE49-F238E27FC236}">
                  <a16:creationId xmlns:a16="http://schemas.microsoft.com/office/drawing/2014/main" id="{474E9106-B02B-DF44-AFE2-DB5890ADD25A}"/>
                </a:ext>
              </a:extLst>
            </p:cNvPr>
            <p:cNvSpPr/>
            <p:nvPr/>
          </p:nvSpPr>
          <p:spPr>
            <a:xfrm>
              <a:off x="1804727" y="4771576"/>
              <a:ext cx="525538" cy="554737"/>
            </a:xfrm>
            <a:prstGeom prst="rect">
              <a:avLst/>
            </a:prstGeom>
            <a:solidFill>
              <a:srgbClr val="0C34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87</a:t>
              </a:r>
            </a:p>
          </p:txBody>
        </p:sp>
        <p:sp>
          <p:nvSpPr>
            <p:cNvPr id="31" name="Rettangolo 30">
              <a:extLst>
                <a:ext uri="{FF2B5EF4-FFF2-40B4-BE49-F238E27FC236}">
                  <a16:creationId xmlns:a16="http://schemas.microsoft.com/office/drawing/2014/main" id="{7AA5E278-52A0-6147-A8E4-302569E6ECE6}"/>
                </a:ext>
              </a:extLst>
            </p:cNvPr>
            <p:cNvSpPr/>
            <p:nvPr/>
          </p:nvSpPr>
          <p:spPr>
            <a:xfrm>
              <a:off x="1279187" y="4771576"/>
              <a:ext cx="525538" cy="554737"/>
            </a:xfrm>
            <a:prstGeom prst="rect">
              <a:avLst/>
            </a:prstGeom>
            <a:solidFill>
              <a:srgbClr val="6C9B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23</a:t>
              </a:r>
            </a:p>
          </p:txBody>
        </p:sp>
        <p:sp>
          <p:nvSpPr>
            <p:cNvPr id="27" name="CasellaDiTesto 26">
              <a:extLst>
                <a:ext uri="{FF2B5EF4-FFF2-40B4-BE49-F238E27FC236}">
                  <a16:creationId xmlns:a16="http://schemas.microsoft.com/office/drawing/2014/main" id="{1962E675-25EB-284A-86CE-53457F68BF30}"/>
                </a:ext>
              </a:extLst>
            </p:cNvPr>
            <p:cNvSpPr txBox="1"/>
            <p:nvPr/>
          </p:nvSpPr>
          <p:spPr>
            <a:xfrm>
              <a:off x="1254220" y="3992468"/>
              <a:ext cx="1051078" cy="20549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F3E5C"/>
                  </a:solidFill>
                  <a:latin typeface="+mj-lt"/>
                </a:rPr>
                <a:t>Atelectasis</a:t>
              </a:r>
            </a:p>
          </p:txBody>
        </p: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28D79747-09F1-BB45-82DE-1BF0BDC4C449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4495696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C113661A-7A6F-A042-A828-B21850732538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5048944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CasellaDiTesto 55">
              <a:extLst>
                <a:ext uri="{FF2B5EF4-FFF2-40B4-BE49-F238E27FC236}">
                  <a16:creationId xmlns:a16="http://schemas.microsoft.com/office/drawing/2014/main" id="{4539E71F-051A-D74C-BC52-73430DB6ECFE}"/>
                </a:ext>
              </a:extLst>
            </p:cNvPr>
            <p:cNvSpPr txBox="1"/>
            <p:nvPr/>
          </p:nvSpPr>
          <p:spPr>
            <a:xfrm rot="16200000">
              <a:off x="1081380" y="4411895"/>
              <a:ext cx="205496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  <p:sp>
          <p:nvSpPr>
            <p:cNvPr id="57" name="CasellaDiTesto 56">
              <a:extLst>
                <a:ext uri="{FF2B5EF4-FFF2-40B4-BE49-F238E27FC236}">
                  <a16:creationId xmlns:a16="http://schemas.microsoft.com/office/drawing/2014/main" id="{24C1A262-450D-714E-9232-F14250CC74CF}"/>
                </a:ext>
              </a:extLst>
            </p:cNvPr>
            <p:cNvSpPr txBox="1"/>
            <p:nvPr/>
          </p:nvSpPr>
          <p:spPr>
            <a:xfrm rot="16200000">
              <a:off x="1088955" y="495935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583AFFDC-686F-9141-BFA1-E6EACEE028AC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21549" y="5345976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D5151D7A-6C6B-904E-BF97-A1B1CAF06394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7089" y="5345978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CasellaDiTesto 61">
              <a:extLst>
                <a:ext uri="{FF2B5EF4-FFF2-40B4-BE49-F238E27FC236}">
                  <a16:creationId xmlns:a16="http://schemas.microsoft.com/office/drawing/2014/main" id="{AB035DD0-C7E2-5745-84ED-CF70B9A30A56}"/>
                </a:ext>
              </a:extLst>
            </p:cNvPr>
            <p:cNvSpPr txBox="1"/>
            <p:nvPr/>
          </p:nvSpPr>
          <p:spPr>
            <a:xfrm>
              <a:off x="1964874" y="5326757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sp>
          <p:nvSpPr>
            <p:cNvPr id="63" name="CasellaDiTesto 62">
              <a:extLst>
                <a:ext uri="{FF2B5EF4-FFF2-40B4-BE49-F238E27FC236}">
                  <a16:creationId xmlns:a16="http://schemas.microsoft.com/office/drawing/2014/main" id="{D6334349-5778-0540-A1A5-8EE43851951F}"/>
                </a:ext>
              </a:extLst>
            </p:cNvPr>
            <p:cNvSpPr txBox="1"/>
            <p:nvPr/>
          </p:nvSpPr>
          <p:spPr>
            <a:xfrm>
              <a:off x="1441827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</p:grpSp>
      <p:graphicFrame>
        <p:nvGraphicFramePr>
          <p:cNvPr id="132" name="Tabella 131">
            <a:extLst>
              <a:ext uri="{FF2B5EF4-FFF2-40B4-BE49-F238E27FC236}">
                <a16:creationId xmlns:a16="http://schemas.microsoft.com/office/drawing/2014/main" id="{BC0D2C0B-19E7-7146-B1BA-5041005EB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278054"/>
              </p:ext>
            </p:extLst>
          </p:nvPr>
        </p:nvGraphicFramePr>
        <p:xfrm>
          <a:off x="589994" y="1730535"/>
          <a:ext cx="7964012" cy="12138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345">
                  <a:extLst>
                    <a:ext uri="{9D8B030D-6E8A-4147-A177-3AD203B41FA5}">
                      <a16:colId xmlns:a16="http://schemas.microsoft.com/office/drawing/2014/main" val="1755411631"/>
                    </a:ext>
                  </a:extLst>
                </a:gridCol>
                <a:gridCol w="992403">
                  <a:extLst>
                    <a:ext uri="{9D8B030D-6E8A-4147-A177-3AD203B41FA5}">
                      <a16:colId xmlns:a16="http://schemas.microsoft.com/office/drawing/2014/main" val="1363916948"/>
                    </a:ext>
                  </a:extLst>
                </a:gridCol>
                <a:gridCol w="1228299">
                  <a:extLst>
                    <a:ext uri="{9D8B030D-6E8A-4147-A177-3AD203B41FA5}">
                      <a16:colId xmlns:a16="http://schemas.microsoft.com/office/drawing/2014/main" val="3908922895"/>
                    </a:ext>
                  </a:extLst>
                </a:gridCol>
                <a:gridCol w="1241946">
                  <a:extLst>
                    <a:ext uri="{9D8B030D-6E8A-4147-A177-3AD203B41FA5}">
                      <a16:colId xmlns:a16="http://schemas.microsoft.com/office/drawing/2014/main" val="2953603256"/>
                    </a:ext>
                  </a:extLst>
                </a:gridCol>
                <a:gridCol w="764785">
                  <a:extLst>
                    <a:ext uri="{9D8B030D-6E8A-4147-A177-3AD203B41FA5}">
                      <a16:colId xmlns:a16="http://schemas.microsoft.com/office/drawing/2014/main" val="418160821"/>
                    </a:ext>
                  </a:extLst>
                </a:gridCol>
                <a:gridCol w="957943">
                  <a:extLst>
                    <a:ext uri="{9D8B030D-6E8A-4147-A177-3AD203B41FA5}">
                      <a16:colId xmlns:a16="http://schemas.microsoft.com/office/drawing/2014/main" val="2310146385"/>
                    </a:ext>
                  </a:extLst>
                </a:gridCol>
                <a:gridCol w="1168291">
                  <a:extLst>
                    <a:ext uri="{9D8B030D-6E8A-4147-A177-3AD203B41FA5}">
                      <a16:colId xmlns:a16="http://schemas.microsoft.com/office/drawing/2014/main" val="3423968355"/>
                    </a:ext>
                  </a:extLst>
                </a:gridCol>
              </a:tblGrid>
              <a:tr h="148090">
                <a:tc>
                  <a:txBody>
                    <a:bodyPr/>
                    <a:lstStyle/>
                    <a:p>
                      <a:endParaRPr lang="en-GB" sz="1800" dirty="0"/>
                    </a:p>
                  </a:txBody>
                  <a:tcPr marL="89666" marR="89666" marT="44833" marB="4483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Atelectasis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kern="1200" dirty="0">
                          <a:solidFill>
                            <a:schemeClr val="lt1"/>
                          </a:solidFill>
                          <a:latin typeface="+mj-lt"/>
                          <a:ea typeface="+mn-ea"/>
                          <a:cs typeface="Calibri" panose="020F0502020204030204" pitchFamily="34" charset="0"/>
                        </a:rPr>
                        <a:t>Cardiomegaly</a:t>
                      </a:r>
                      <a:endParaRPr lang="en-GB" sz="1500" b="0" dirty="0">
                        <a:latin typeface="+mj-lt"/>
                        <a:cs typeface="Calibri" panose="020F0502020204030204" pitchFamily="34" charset="0"/>
                      </a:endParaRP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Consolidation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Edema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P. Effusion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500" b="0" dirty="0">
                          <a:latin typeface="+mj-lt"/>
                          <a:cs typeface="Calibri" panose="020F0502020204030204" pitchFamily="34" charset="0"/>
                        </a:rPr>
                        <a:t>Mean Performance</a:t>
                      </a:r>
                    </a:p>
                  </a:txBody>
                  <a:tcPr marL="89666" marR="89666" marT="44833" marB="44833">
                    <a:solidFill>
                      <a:srgbClr val="0F3E5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4663250"/>
                  </a:ext>
                </a:extLst>
              </a:tr>
              <a:tr h="135689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CheXpert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0.821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0.854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0.937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0.928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0.936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0.895</a:t>
                      </a:r>
                    </a:p>
                  </a:txBody>
                  <a:tcPr marL="89666" marR="89666" marT="44833" marB="44833" anchor="ctr"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7074046"/>
                  </a:ext>
                </a:extLst>
              </a:tr>
              <a:tr h="150099">
                <a:tc>
                  <a:txBody>
                    <a:bodyPr/>
                    <a:lstStyle/>
                    <a:p>
                      <a:r>
                        <a:rPr lang="en-GB" sz="1500" dirty="0">
                          <a:solidFill>
                            <a:srgbClr val="0F3E5C"/>
                          </a:solidFill>
                        </a:rPr>
                        <a:t>Our Approach</a:t>
                      </a:r>
                    </a:p>
                  </a:txBody>
                  <a:tcPr marL="89666" marR="89666" marT="44833" marB="44833" anchor="ctr">
                    <a:lnL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0.860</a:t>
                      </a:r>
                    </a:p>
                  </a:txBody>
                  <a:tcPr marL="89666" marR="89666" marT="44833" marB="44833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0.860</a:t>
                      </a:r>
                    </a:p>
                  </a:txBody>
                  <a:tcPr marL="89666" marR="89666" marT="44833" marB="44833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0" dirty="0">
                          <a:solidFill>
                            <a:srgbClr val="0F3E5C"/>
                          </a:solidFill>
                          <a:latin typeface="+mj-lt"/>
                        </a:rPr>
                        <a:t>0.917</a:t>
                      </a:r>
                    </a:p>
                  </a:txBody>
                  <a:tcPr marL="89666" marR="89666" marT="44833" marB="44833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0.934</a:t>
                      </a:r>
                    </a:p>
                  </a:txBody>
                  <a:tcPr marL="89666" marR="89666" marT="44833" marB="44833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0.939</a:t>
                      </a:r>
                    </a:p>
                  </a:txBody>
                  <a:tcPr marL="89666" marR="89666" marT="44833" marB="44833" anchor="ctr"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600" b="1" dirty="0">
                          <a:solidFill>
                            <a:srgbClr val="0F3E5C"/>
                          </a:solidFill>
                          <a:latin typeface="+mj-lt"/>
                        </a:rPr>
                        <a:t>0.902</a:t>
                      </a:r>
                    </a:p>
                  </a:txBody>
                  <a:tcPr marL="89666" marR="89666" marT="44833" marB="44833" anchor="ctr">
                    <a:lnR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085A0">
                        <a:alpha val="6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7021800"/>
                  </a:ext>
                </a:extLst>
              </a:tr>
            </a:tbl>
          </a:graphicData>
        </a:graphic>
      </p:graphicFrame>
      <p:grpSp>
        <p:nvGrpSpPr>
          <p:cNvPr id="224" name="Gruppo 223">
            <a:extLst>
              <a:ext uri="{FF2B5EF4-FFF2-40B4-BE49-F238E27FC236}">
                <a16:creationId xmlns:a16="http://schemas.microsoft.com/office/drawing/2014/main" id="{ACD04871-BC6F-9E49-880C-471725EB03E2}"/>
              </a:ext>
            </a:extLst>
          </p:cNvPr>
          <p:cNvGrpSpPr/>
          <p:nvPr/>
        </p:nvGrpSpPr>
        <p:grpSpPr>
          <a:xfrm>
            <a:off x="5459321" y="3589249"/>
            <a:ext cx="1488565" cy="1847675"/>
            <a:chOff x="1094541" y="3972099"/>
            <a:chExt cx="1235726" cy="1533840"/>
          </a:xfrm>
        </p:grpSpPr>
        <p:sp>
          <p:nvSpPr>
            <p:cNvPr id="225" name="Rettangolo 224">
              <a:extLst>
                <a:ext uri="{FF2B5EF4-FFF2-40B4-BE49-F238E27FC236}">
                  <a16:creationId xmlns:a16="http://schemas.microsoft.com/office/drawing/2014/main" id="{665901A4-9A02-164E-B6DC-FBAED07134D5}"/>
                </a:ext>
              </a:extLst>
            </p:cNvPr>
            <p:cNvSpPr/>
            <p:nvPr/>
          </p:nvSpPr>
          <p:spPr>
            <a:xfrm>
              <a:off x="1279189" y="4218320"/>
              <a:ext cx="525539" cy="554736"/>
            </a:xfrm>
            <a:prstGeom prst="rect">
              <a:avLst/>
            </a:prstGeom>
            <a:solidFill>
              <a:srgbClr val="547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34</a:t>
              </a:r>
            </a:p>
          </p:txBody>
        </p:sp>
        <p:sp>
          <p:nvSpPr>
            <p:cNvPr id="226" name="Rettangolo 225">
              <a:extLst>
                <a:ext uri="{FF2B5EF4-FFF2-40B4-BE49-F238E27FC236}">
                  <a16:creationId xmlns:a16="http://schemas.microsoft.com/office/drawing/2014/main" id="{5C19497F-D317-D849-8971-3ED9BB1A294A}"/>
                </a:ext>
              </a:extLst>
            </p:cNvPr>
            <p:cNvSpPr/>
            <p:nvPr/>
          </p:nvSpPr>
          <p:spPr>
            <a:xfrm>
              <a:off x="1804728" y="4218320"/>
              <a:ext cx="525539" cy="554736"/>
            </a:xfrm>
            <a:prstGeom prst="rect">
              <a:avLst/>
            </a:prstGeom>
            <a:solidFill>
              <a:srgbClr val="85BAE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3</a:t>
              </a:r>
            </a:p>
          </p:txBody>
        </p:sp>
        <p:sp>
          <p:nvSpPr>
            <p:cNvPr id="227" name="Rettangolo 226">
              <a:extLst>
                <a:ext uri="{FF2B5EF4-FFF2-40B4-BE49-F238E27FC236}">
                  <a16:creationId xmlns:a16="http://schemas.microsoft.com/office/drawing/2014/main" id="{C293AD80-7AE9-C644-B9C2-729BF5B2DA87}"/>
                </a:ext>
              </a:extLst>
            </p:cNvPr>
            <p:cNvSpPr/>
            <p:nvPr/>
          </p:nvSpPr>
          <p:spPr>
            <a:xfrm>
              <a:off x="1804728" y="4771567"/>
              <a:ext cx="525539" cy="554736"/>
            </a:xfrm>
            <a:prstGeom prst="rect">
              <a:avLst/>
            </a:prstGeom>
            <a:solidFill>
              <a:srgbClr val="092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124</a:t>
              </a:r>
            </a:p>
          </p:txBody>
        </p:sp>
        <p:sp>
          <p:nvSpPr>
            <p:cNvPr id="228" name="Rettangolo 227">
              <a:extLst>
                <a:ext uri="{FF2B5EF4-FFF2-40B4-BE49-F238E27FC236}">
                  <a16:creationId xmlns:a16="http://schemas.microsoft.com/office/drawing/2014/main" id="{194ADE19-2157-4A4D-96D3-899D332B69AC}"/>
                </a:ext>
              </a:extLst>
            </p:cNvPr>
            <p:cNvSpPr/>
            <p:nvPr/>
          </p:nvSpPr>
          <p:spPr>
            <a:xfrm>
              <a:off x="1279188" y="4771567"/>
              <a:ext cx="525539" cy="554736"/>
            </a:xfrm>
            <a:prstGeom prst="rect">
              <a:avLst/>
            </a:prstGeom>
            <a:solidFill>
              <a:srgbClr val="6C9B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22</a:t>
              </a:r>
            </a:p>
          </p:txBody>
        </p:sp>
        <p:sp>
          <p:nvSpPr>
            <p:cNvPr id="229" name="CasellaDiTesto 228">
              <a:extLst>
                <a:ext uri="{FF2B5EF4-FFF2-40B4-BE49-F238E27FC236}">
                  <a16:creationId xmlns:a16="http://schemas.microsoft.com/office/drawing/2014/main" id="{F22C986A-4928-2F4A-8715-E4077E44F491}"/>
                </a:ext>
              </a:extLst>
            </p:cNvPr>
            <p:cNvSpPr txBox="1"/>
            <p:nvPr/>
          </p:nvSpPr>
          <p:spPr>
            <a:xfrm>
              <a:off x="1254220" y="3972099"/>
              <a:ext cx="1051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F3E5C"/>
                  </a:solidFill>
                  <a:latin typeface="+mj-lt"/>
                </a:rPr>
                <a:t>Edema</a:t>
              </a:r>
            </a:p>
          </p:txBody>
        </p:sp>
        <p:cxnSp>
          <p:nvCxnSpPr>
            <p:cNvPr id="230" name="Connettore 1 229">
              <a:extLst>
                <a:ext uri="{FF2B5EF4-FFF2-40B4-BE49-F238E27FC236}">
                  <a16:creationId xmlns:a16="http://schemas.microsoft.com/office/drawing/2014/main" id="{969DB836-957A-554E-B3DA-DB34125980BF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449568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>
              <a:extLst>
                <a:ext uri="{FF2B5EF4-FFF2-40B4-BE49-F238E27FC236}">
                  <a16:creationId xmlns:a16="http://schemas.microsoft.com/office/drawing/2014/main" id="{795E8ABD-5280-7C45-BA87-D3E9E9FEF749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5048935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2" name="CasellaDiTesto 231">
              <a:extLst>
                <a:ext uri="{FF2B5EF4-FFF2-40B4-BE49-F238E27FC236}">
                  <a16:creationId xmlns:a16="http://schemas.microsoft.com/office/drawing/2014/main" id="{E32D85A1-8CE8-5F42-84C6-5597B9AE64CD}"/>
                </a:ext>
              </a:extLst>
            </p:cNvPr>
            <p:cNvSpPr txBox="1"/>
            <p:nvPr/>
          </p:nvSpPr>
          <p:spPr>
            <a:xfrm rot="16200000">
              <a:off x="1081381" y="4411886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  <p:sp>
          <p:nvSpPr>
            <p:cNvPr id="233" name="CasellaDiTesto 232">
              <a:extLst>
                <a:ext uri="{FF2B5EF4-FFF2-40B4-BE49-F238E27FC236}">
                  <a16:creationId xmlns:a16="http://schemas.microsoft.com/office/drawing/2014/main" id="{6428CD03-5A48-7A4B-9D54-2C3B9C409BAC}"/>
                </a:ext>
              </a:extLst>
            </p:cNvPr>
            <p:cNvSpPr txBox="1"/>
            <p:nvPr/>
          </p:nvSpPr>
          <p:spPr>
            <a:xfrm rot="16200000">
              <a:off x="1088955" y="4959347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cxnSp>
          <p:nvCxnSpPr>
            <p:cNvPr id="234" name="Connettore 1 233">
              <a:extLst>
                <a:ext uri="{FF2B5EF4-FFF2-40B4-BE49-F238E27FC236}">
                  <a16:creationId xmlns:a16="http://schemas.microsoft.com/office/drawing/2014/main" id="{1586EEEC-92F8-B241-8ACA-FC118F99789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21550" y="534597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>
              <a:extLst>
                <a:ext uri="{FF2B5EF4-FFF2-40B4-BE49-F238E27FC236}">
                  <a16:creationId xmlns:a16="http://schemas.microsoft.com/office/drawing/2014/main" id="{1E15A8AD-660D-694F-B0BA-2C7C99FB0FF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7090" y="5345978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6" name="CasellaDiTesto 235">
              <a:extLst>
                <a:ext uri="{FF2B5EF4-FFF2-40B4-BE49-F238E27FC236}">
                  <a16:creationId xmlns:a16="http://schemas.microsoft.com/office/drawing/2014/main" id="{41EF9461-4D7C-E04A-8A31-5D509A24BA79}"/>
                </a:ext>
              </a:extLst>
            </p:cNvPr>
            <p:cNvSpPr txBox="1"/>
            <p:nvPr/>
          </p:nvSpPr>
          <p:spPr>
            <a:xfrm>
              <a:off x="1964875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sp>
          <p:nvSpPr>
            <p:cNvPr id="237" name="CasellaDiTesto 236">
              <a:extLst>
                <a:ext uri="{FF2B5EF4-FFF2-40B4-BE49-F238E27FC236}">
                  <a16:creationId xmlns:a16="http://schemas.microsoft.com/office/drawing/2014/main" id="{6613CEBC-A734-E841-BA44-4A774EB78CF4}"/>
                </a:ext>
              </a:extLst>
            </p:cNvPr>
            <p:cNvSpPr txBox="1"/>
            <p:nvPr/>
          </p:nvSpPr>
          <p:spPr>
            <a:xfrm>
              <a:off x="1441827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38" name="Gruppo 237">
            <a:extLst>
              <a:ext uri="{FF2B5EF4-FFF2-40B4-BE49-F238E27FC236}">
                <a16:creationId xmlns:a16="http://schemas.microsoft.com/office/drawing/2014/main" id="{C262D406-06ED-E248-9D3C-8CD1BC4122AA}"/>
              </a:ext>
            </a:extLst>
          </p:cNvPr>
          <p:cNvGrpSpPr/>
          <p:nvPr/>
        </p:nvGrpSpPr>
        <p:grpSpPr>
          <a:xfrm>
            <a:off x="2247077" y="3589250"/>
            <a:ext cx="1488565" cy="1847676"/>
            <a:chOff x="1094541" y="3972098"/>
            <a:chExt cx="1235726" cy="1533841"/>
          </a:xfrm>
        </p:grpSpPr>
        <p:sp>
          <p:nvSpPr>
            <p:cNvPr id="239" name="Rettangolo 238">
              <a:extLst>
                <a:ext uri="{FF2B5EF4-FFF2-40B4-BE49-F238E27FC236}">
                  <a16:creationId xmlns:a16="http://schemas.microsoft.com/office/drawing/2014/main" id="{32CBE961-BEA1-D847-B184-D72D60059998}"/>
                </a:ext>
              </a:extLst>
            </p:cNvPr>
            <p:cNvSpPr/>
            <p:nvPr/>
          </p:nvSpPr>
          <p:spPr>
            <a:xfrm>
              <a:off x="1279189" y="4218320"/>
              <a:ext cx="525539" cy="554736"/>
            </a:xfrm>
            <a:prstGeom prst="rect">
              <a:avLst/>
            </a:prstGeom>
            <a:solidFill>
              <a:srgbClr val="6C9B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29</a:t>
              </a:r>
            </a:p>
          </p:txBody>
        </p:sp>
        <p:sp>
          <p:nvSpPr>
            <p:cNvPr id="240" name="Rettangolo 239">
              <a:extLst>
                <a:ext uri="{FF2B5EF4-FFF2-40B4-BE49-F238E27FC236}">
                  <a16:creationId xmlns:a16="http://schemas.microsoft.com/office/drawing/2014/main" id="{D3A30F8B-B1BE-7D48-AF74-D2B02589BF30}"/>
                </a:ext>
              </a:extLst>
            </p:cNvPr>
            <p:cNvSpPr/>
            <p:nvPr/>
          </p:nvSpPr>
          <p:spPr>
            <a:xfrm>
              <a:off x="1804728" y="4218320"/>
              <a:ext cx="525539" cy="554736"/>
            </a:xfrm>
            <a:prstGeom prst="rect">
              <a:avLst/>
            </a:prstGeom>
            <a:solidFill>
              <a:srgbClr val="6595C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31</a:t>
              </a:r>
            </a:p>
          </p:txBody>
        </p:sp>
        <p:sp>
          <p:nvSpPr>
            <p:cNvPr id="241" name="Rettangolo 240">
              <a:extLst>
                <a:ext uri="{FF2B5EF4-FFF2-40B4-BE49-F238E27FC236}">
                  <a16:creationId xmlns:a16="http://schemas.microsoft.com/office/drawing/2014/main" id="{CDAF1C7F-A0BD-CC4E-A529-0FE1043F8F11}"/>
                </a:ext>
              </a:extLst>
            </p:cNvPr>
            <p:cNvSpPr/>
            <p:nvPr/>
          </p:nvSpPr>
          <p:spPr>
            <a:xfrm>
              <a:off x="1804728" y="4771567"/>
              <a:ext cx="525539" cy="554736"/>
            </a:xfrm>
            <a:prstGeom prst="rect">
              <a:avLst/>
            </a:prstGeom>
            <a:solidFill>
              <a:srgbClr val="092D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127</a:t>
              </a:r>
            </a:p>
          </p:txBody>
        </p:sp>
        <p:sp>
          <p:nvSpPr>
            <p:cNvPr id="242" name="Rettangolo 241">
              <a:extLst>
                <a:ext uri="{FF2B5EF4-FFF2-40B4-BE49-F238E27FC236}">
                  <a16:creationId xmlns:a16="http://schemas.microsoft.com/office/drawing/2014/main" id="{32DB6992-CECB-E146-B752-A72188AD4DCA}"/>
                </a:ext>
              </a:extLst>
            </p:cNvPr>
            <p:cNvSpPr/>
            <p:nvPr/>
          </p:nvSpPr>
          <p:spPr>
            <a:xfrm>
              <a:off x="1279188" y="4771567"/>
              <a:ext cx="525539" cy="554736"/>
            </a:xfrm>
            <a:prstGeom prst="rect">
              <a:avLst/>
            </a:prstGeom>
            <a:solidFill>
              <a:srgbClr val="517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4</a:t>
              </a:r>
            </a:p>
          </p:txBody>
        </p:sp>
        <p:sp>
          <p:nvSpPr>
            <p:cNvPr id="243" name="CasellaDiTesto 242">
              <a:extLst>
                <a:ext uri="{FF2B5EF4-FFF2-40B4-BE49-F238E27FC236}">
                  <a16:creationId xmlns:a16="http://schemas.microsoft.com/office/drawing/2014/main" id="{713422F3-A84C-2347-A839-5CCD42780C39}"/>
                </a:ext>
              </a:extLst>
            </p:cNvPr>
            <p:cNvSpPr txBox="1"/>
            <p:nvPr/>
          </p:nvSpPr>
          <p:spPr>
            <a:xfrm>
              <a:off x="1254220" y="3972098"/>
              <a:ext cx="1051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F3E5C"/>
                  </a:solidFill>
                  <a:latin typeface="+mj-lt"/>
                </a:rPr>
                <a:t>Cardiomegaly</a:t>
              </a:r>
            </a:p>
          </p:txBody>
        </p:sp>
        <p:cxnSp>
          <p:nvCxnSpPr>
            <p:cNvPr id="244" name="Connettore 1 243">
              <a:extLst>
                <a:ext uri="{FF2B5EF4-FFF2-40B4-BE49-F238E27FC236}">
                  <a16:creationId xmlns:a16="http://schemas.microsoft.com/office/drawing/2014/main" id="{61D7D537-F6CF-0644-80D8-3D6A989D58F1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449568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>
              <a:extLst>
                <a:ext uri="{FF2B5EF4-FFF2-40B4-BE49-F238E27FC236}">
                  <a16:creationId xmlns:a16="http://schemas.microsoft.com/office/drawing/2014/main" id="{10384D09-ABA9-F04B-A800-8A7AB0DD2451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5048935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6" name="CasellaDiTesto 245">
              <a:extLst>
                <a:ext uri="{FF2B5EF4-FFF2-40B4-BE49-F238E27FC236}">
                  <a16:creationId xmlns:a16="http://schemas.microsoft.com/office/drawing/2014/main" id="{EF76DD1C-FF06-CB4F-8892-B8277BC2071B}"/>
                </a:ext>
              </a:extLst>
            </p:cNvPr>
            <p:cNvSpPr txBox="1"/>
            <p:nvPr/>
          </p:nvSpPr>
          <p:spPr>
            <a:xfrm rot="16200000">
              <a:off x="1081381" y="4411886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  <p:sp>
          <p:nvSpPr>
            <p:cNvPr id="247" name="CasellaDiTesto 246">
              <a:extLst>
                <a:ext uri="{FF2B5EF4-FFF2-40B4-BE49-F238E27FC236}">
                  <a16:creationId xmlns:a16="http://schemas.microsoft.com/office/drawing/2014/main" id="{EAC74286-0B7F-F147-9149-661228F9562D}"/>
                </a:ext>
              </a:extLst>
            </p:cNvPr>
            <p:cNvSpPr txBox="1"/>
            <p:nvPr/>
          </p:nvSpPr>
          <p:spPr>
            <a:xfrm rot="16200000">
              <a:off x="1088955" y="4959347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cxnSp>
          <p:nvCxnSpPr>
            <p:cNvPr id="248" name="Connettore 1 247">
              <a:extLst>
                <a:ext uri="{FF2B5EF4-FFF2-40B4-BE49-F238E27FC236}">
                  <a16:creationId xmlns:a16="http://schemas.microsoft.com/office/drawing/2014/main" id="{353E4CBF-0481-CC4C-96BD-2E21DFF67096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21550" y="534597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>
              <a:extLst>
                <a:ext uri="{FF2B5EF4-FFF2-40B4-BE49-F238E27FC236}">
                  <a16:creationId xmlns:a16="http://schemas.microsoft.com/office/drawing/2014/main" id="{A66A54D6-FFFC-DE44-A78E-3018864F689B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7090" y="5345978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CasellaDiTesto 249">
              <a:extLst>
                <a:ext uri="{FF2B5EF4-FFF2-40B4-BE49-F238E27FC236}">
                  <a16:creationId xmlns:a16="http://schemas.microsoft.com/office/drawing/2014/main" id="{7CBC087A-316C-7944-AE6D-88378A27EDCE}"/>
                </a:ext>
              </a:extLst>
            </p:cNvPr>
            <p:cNvSpPr txBox="1"/>
            <p:nvPr/>
          </p:nvSpPr>
          <p:spPr>
            <a:xfrm>
              <a:off x="1964875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sp>
          <p:nvSpPr>
            <p:cNvPr id="251" name="CasellaDiTesto 250">
              <a:extLst>
                <a:ext uri="{FF2B5EF4-FFF2-40B4-BE49-F238E27FC236}">
                  <a16:creationId xmlns:a16="http://schemas.microsoft.com/office/drawing/2014/main" id="{1E6819DE-3D8B-A442-95F5-3DEEC84E71B2}"/>
                </a:ext>
              </a:extLst>
            </p:cNvPr>
            <p:cNvSpPr txBox="1"/>
            <p:nvPr/>
          </p:nvSpPr>
          <p:spPr>
            <a:xfrm>
              <a:off x="1441827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52" name="Gruppo 251">
            <a:extLst>
              <a:ext uri="{FF2B5EF4-FFF2-40B4-BE49-F238E27FC236}">
                <a16:creationId xmlns:a16="http://schemas.microsoft.com/office/drawing/2014/main" id="{49880ECE-635C-D14E-BE17-E458251E6B97}"/>
              </a:ext>
            </a:extLst>
          </p:cNvPr>
          <p:cNvGrpSpPr/>
          <p:nvPr/>
        </p:nvGrpSpPr>
        <p:grpSpPr>
          <a:xfrm>
            <a:off x="7065441" y="3601929"/>
            <a:ext cx="1488565" cy="1847676"/>
            <a:chOff x="1094541" y="3972098"/>
            <a:chExt cx="1235726" cy="1533841"/>
          </a:xfrm>
        </p:grpSpPr>
        <p:sp>
          <p:nvSpPr>
            <p:cNvPr id="253" name="Rettangolo 252">
              <a:extLst>
                <a:ext uri="{FF2B5EF4-FFF2-40B4-BE49-F238E27FC236}">
                  <a16:creationId xmlns:a16="http://schemas.microsoft.com/office/drawing/2014/main" id="{C3940FDD-4813-A543-8451-5249153BFDE5}"/>
                </a:ext>
              </a:extLst>
            </p:cNvPr>
            <p:cNvSpPr/>
            <p:nvPr/>
          </p:nvSpPr>
          <p:spPr>
            <a:xfrm>
              <a:off x="1279189" y="4218320"/>
              <a:ext cx="525539" cy="554736"/>
            </a:xfrm>
            <a:prstGeom prst="rect">
              <a:avLst/>
            </a:prstGeom>
            <a:solidFill>
              <a:srgbClr val="5074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47</a:t>
              </a:r>
            </a:p>
          </p:txBody>
        </p:sp>
        <p:sp>
          <p:nvSpPr>
            <p:cNvPr id="254" name="Rettangolo 253">
              <a:extLst>
                <a:ext uri="{FF2B5EF4-FFF2-40B4-BE49-F238E27FC236}">
                  <a16:creationId xmlns:a16="http://schemas.microsoft.com/office/drawing/2014/main" id="{F51BE226-3222-1549-9D87-ED9A85739D8E}"/>
                </a:ext>
              </a:extLst>
            </p:cNvPr>
            <p:cNvSpPr/>
            <p:nvPr/>
          </p:nvSpPr>
          <p:spPr>
            <a:xfrm>
              <a:off x="1804728" y="4218320"/>
              <a:ext cx="525539" cy="554736"/>
            </a:xfrm>
            <a:prstGeom prst="rect">
              <a:avLst/>
            </a:prstGeom>
            <a:solidFill>
              <a:srgbClr val="78A9D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13</a:t>
              </a:r>
            </a:p>
          </p:txBody>
        </p:sp>
        <p:sp>
          <p:nvSpPr>
            <p:cNvPr id="255" name="Rettangolo 254">
              <a:extLst>
                <a:ext uri="{FF2B5EF4-FFF2-40B4-BE49-F238E27FC236}">
                  <a16:creationId xmlns:a16="http://schemas.microsoft.com/office/drawing/2014/main" id="{68D12A98-8D66-D14F-8C05-237242833AFF}"/>
                </a:ext>
              </a:extLst>
            </p:cNvPr>
            <p:cNvSpPr/>
            <p:nvPr/>
          </p:nvSpPr>
          <p:spPr>
            <a:xfrm>
              <a:off x="1804728" y="4771567"/>
              <a:ext cx="525539" cy="554736"/>
            </a:xfrm>
            <a:prstGeom prst="rect">
              <a:avLst/>
            </a:prstGeom>
            <a:solidFill>
              <a:srgbClr val="092C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123</a:t>
              </a:r>
            </a:p>
          </p:txBody>
        </p:sp>
        <p:sp>
          <p:nvSpPr>
            <p:cNvPr id="256" name="Rettangolo 255">
              <a:extLst>
                <a:ext uri="{FF2B5EF4-FFF2-40B4-BE49-F238E27FC236}">
                  <a16:creationId xmlns:a16="http://schemas.microsoft.com/office/drawing/2014/main" id="{230BD02B-B012-054A-AEE9-24A92E144B34}"/>
                </a:ext>
              </a:extLst>
            </p:cNvPr>
            <p:cNvSpPr/>
            <p:nvPr/>
          </p:nvSpPr>
          <p:spPr>
            <a:xfrm>
              <a:off x="1279188" y="4771567"/>
              <a:ext cx="525539" cy="554736"/>
            </a:xfrm>
            <a:prstGeom prst="rect">
              <a:avLst/>
            </a:prstGeom>
            <a:solidFill>
              <a:srgbClr val="83B5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10</a:t>
              </a:r>
            </a:p>
          </p:txBody>
        </p:sp>
        <p:sp>
          <p:nvSpPr>
            <p:cNvPr id="257" name="CasellaDiTesto 256">
              <a:extLst>
                <a:ext uri="{FF2B5EF4-FFF2-40B4-BE49-F238E27FC236}">
                  <a16:creationId xmlns:a16="http://schemas.microsoft.com/office/drawing/2014/main" id="{264450E7-0D89-634F-9098-8347437D8B4C}"/>
                </a:ext>
              </a:extLst>
            </p:cNvPr>
            <p:cNvSpPr txBox="1"/>
            <p:nvPr/>
          </p:nvSpPr>
          <p:spPr>
            <a:xfrm>
              <a:off x="1254220" y="3972098"/>
              <a:ext cx="1051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F3E5C"/>
                  </a:solidFill>
                  <a:latin typeface="+mj-lt"/>
                </a:rPr>
                <a:t>Pleural Effusion</a:t>
              </a:r>
            </a:p>
          </p:txBody>
        </p:sp>
        <p:cxnSp>
          <p:nvCxnSpPr>
            <p:cNvPr id="258" name="Connettore 1 257">
              <a:extLst>
                <a:ext uri="{FF2B5EF4-FFF2-40B4-BE49-F238E27FC236}">
                  <a16:creationId xmlns:a16="http://schemas.microsoft.com/office/drawing/2014/main" id="{C74489D0-D81D-A540-8A40-3BCB0974D92B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449568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>
              <a:extLst>
                <a:ext uri="{FF2B5EF4-FFF2-40B4-BE49-F238E27FC236}">
                  <a16:creationId xmlns:a16="http://schemas.microsoft.com/office/drawing/2014/main" id="{AEA068E7-5E5B-E14E-9BEC-00887FA52592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5048935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0" name="CasellaDiTesto 259">
              <a:extLst>
                <a:ext uri="{FF2B5EF4-FFF2-40B4-BE49-F238E27FC236}">
                  <a16:creationId xmlns:a16="http://schemas.microsoft.com/office/drawing/2014/main" id="{643D50D6-583C-E642-8104-6DD0E1266E29}"/>
                </a:ext>
              </a:extLst>
            </p:cNvPr>
            <p:cNvSpPr txBox="1"/>
            <p:nvPr/>
          </p:nvSpPr>
          <p:spPr>
            <a:xfrm rot="16200000">
              <a:off x="1081381" y="4411886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  <p:sp>
          <p:nvSpPr>
            <p:cNvPr id="261" name="CasellaDiTesto 260">
              <a:extLst>
                <a:ext uri="{FF2B5EF4-FFF2-40B4-BE49-F238E27FC236}">
                  <a16:creationId xmlns:a16="http://schemas.microsoft.com/office/drawing/2014/main" id="{A2CD6EEB-4244-6B4E-A107-5EE5ED522A6D}"/>
                </a:ext>
              </a:extLst>
            </p:cNvPr>
            <p:cNvSpPr txBox="1"/>
            <p:nvPr/>
          </p:nvSpPr>
          <p:spPr>
            <a:xfrm rot="16200000">
              <a:off x="1088955" y="4959347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cxnSp>
          <p:nvCxnSpPr>
            <p:cNvPr id="262" name="Connettore 1 261">
              <a:extLst>
                <a:ext uri="{FF2B5EF4-FFF2-40B4-BE49-F238E27FC236}">
                  <a16:creationId xmlns:a16="http://schemas.microsoft.com/office/drawing/2014/main" id="{20C84653-F853-CC48-9459-68D5D0219A45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21550" y="534597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>
              <a:extLst>
                <a:ext uri="{FF2B5EF4-FFF2-40B4-BE49-F238E27FC236}">
                  <a16:creationId xmlns:a16="http://schemas.microsoft.com/office/drawing/2014/main" id="{457F7864-6730-B348-ADFC-0848A6F05B02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7090" y="5345978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CasellaDiTesto 263">
              <a:extLst>
                <a:ext uri="{FF2B5EF4-FFF2-40B4-BE49-F238E27FC236}">
                  <a16:creationId xmlns:a16="http://schemas.microsoft.com/office/drawing/2014/main" id="{73F0BCD6-A461-9847-8B6B-CFADE1830AEB}"/>
                </a:ext>
              </a:extLst>
            </p:cNvPr>
            <p:cNvSpPr txBox="1"/>
            <p:nvPr/>
          </p:nvSpPr>
          <p:spPr>
            <a:xfrm>
              <a:off x="1964875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sp>
          <p:nvSpPr>
            <p:cNvPr id="265" name="CasellaDiTesto 264">
              <a:extLst>
                <a:ext uri="{FF2B5EF4-FFF2-40B4-BE49-F238E27FC236}">
                  <a16:creationId xmlns:a16="http://schemas.microsoft.com/office/drawing/2014/main" id="{83A29397-3A87-8942-A2EB-04C02FD063EB}"/>
                </a:ext>
              </a:extLst>
            </p:cNvPr>
            <p:cNvSpPr txBox="1"/>
            <p:nvPr/>
          </p:nvSpPr>
          <p:spPr>
            <a:xfrm>
              <a:off x="1441827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</p:grpSp>
      <p:grpSp>
        <p:nvGrpSpPr>
          <p:cNvPr id="266" name="Gruppo 265">
            <a:extLst>
              <a:ext uri="{FF2B5EF4-FFF2-40B4-BE49-F238E27FC236}">
                <a16:creationId xmlns:a16="http://schemas.microsoft.com/office/drawing/2014/main" id="{10D70ECF-2991-9E41-A295-4D9515B3E91D}"/>
              </a:ext>
            </a:extLst>
          </p:cNvPr>
          <p:cNvGrpSpPr/>
          <p:nvPr/>
        </p:nvGrpSpPr>
        <p:grpSpPr>
          <a:xfrm>
            <a:off x="3853199" y="3589249"/>
            <a:ext cx="1488565" cy="1847678"/>
            <a:chOff x="1094541" y="3972097"/>
            <a:chExt cx="1235726" cy="1533842"/>
          </a:xfrm>
        </p:grpSpPr>
        <p:sp>
          <p:nvSpPr>
            <p:cNvPr id="267" name="Rettangolo 266">
              <a:extLst>
                <a:ext uri="{FF2B5EF4-FFF2-40B4-BE49-F238E27FC236}">
                  <a16:creationId xmlns:a16="http://schemas.microsoft.com/office/drawing/2014/main" id="{1DFE78D1-4E96-BC41-A297-71D3EDECC58E}"/>
                </a:ext>
              </a:extLst>
            </p:cNvPr>
            <p:cNvSpPr/>
            <p:nvPr/>
          </p:nvSpPr>
          <p:spPr>
            <a:xfrm>
              <a:off x="1279189" y="4218320"/>
              <a:ext cx="525539" cy="554736"/>
            </a:xfrm>
            <a:prstGeom prst="rect">
              <a:avLst/>
            </a:prstGeom>
            <a:solidFill>
              <a:srgbClr val="5478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30</a:t>
              </a:r>
            </a:p>
          </p:txBody>
        </p:sp>
        <p:sp>
          <p:nvSpPr>
            <p:cNvPr id="268" name="Rettangolo 267">
              <a:extLst>
                <a:ext uri="{FF2B5EF4-FFF2-40B4-BE49-F238E27FC236}">
                  <a16:creationId xmlns:a16="http://schemas.microsoft.com/office/drawing/2014/main" id="{39037289-BDA3-4A46-BD6E-2FBBFE1B36B7}"/>
                </a:ext>
              </a:extLst>
            </p:cNvPr>
            <p:cNvSpPr/>
            <p:nvPr/>
          </p:nvSpPr>
          <p:spPr>
            <a:xfrm>
              <a:off x="1804728" y="4218320"/>
              <a:ext cx="525539" cy="554736"/>
            </a:xfrm>
            <a:prstGeom prst="rect">
              <a:avLst/>
            </a:prstGeom>
            <a:solidFill>
              <a:srgbClr val="8ABC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0</a:t>
              </a:r>
            </a:p>
          </p:txBody>
        </p:sp>
        <p:sp>
          <p:nvSpPr>
            <p:cNvPr id="269" name="Rettangolo 268">
              <a:extLst>
                <a:ext uri="{FF2B5EF4-FFF2-40B4-BE49-F238E27FC236}">
                  <a16:creationId xmlns:a16="http://schemas.microsoft.com/office/drawing/2014/main" id="{1DE8274B-0028-4940-989B-45B7D0CF6987}"/>
                </a:ext>
              </a:extLst>
            </p:cNvPr>
            <p:cNvSpPr/>
            <p:nvPr/>
          </p:nvSpPr>
          <p:spPr>
            <a:xfrm>
              <a:off x="1804728" y="4771567"/>
              <a:ext cx="525539" cy="554736"/>
            </a:xfrm>
            <a:prstGeom prst="rect">
              <a:avLst/>
            </a:prstGeom>
            <a:solidFill>
              <a:srgbClr val="0A30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108</a:t>
              </a:r>
            </a:p>
          </p:txBody>
        </p:sp>
        <p:sp>
          <p:nvSpPr>
            <p:cNvPr id="270" name="Rettangolo 269">
              <a:extLst>
                <a:ext uri="{FF2B5EF4-FFF2-40B4-BE49-F238E27FC236}">
                  <a16:creationId xmlns:a16="http://schemas.microsoft.com/office/drawing/2014/main" id="{A9903C9C-019D-3447-97F4-E422DD6BDB8B}"/>
                </a:ext>
              </a:extLst>
            </p:cNvPr>
            <p:cNvSpPr/>
            <p:nvPr/>
          </p:nvSpPr>
          <p:spPr>
            <a:xfrm>
              <a:off x="1279188" y="4771567"/>
              <a:ext cx="525539" cy="554736"/>
            </a:xfrm>
            <a:prstGeom prst="rect">
              <a:avLst/>
            </a:prstGeom>
            <a:solidFill>
              <a:srgbClr val="5172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000" dirty="0">
                  <a:latin typeface="+mj-lt"/>
                </a:rPr>
                <a:t>36</a:t>
              </a:r>
            </a:p>
          </p:txBody>
        </p:sp>
        <p:sp>
          <p:nvSpPr>
            <p:cNvPr id="271" name="CasellaDiTesto 270">
              <a:extLst>
                <a:ext uri="{FF2B5EF4-FFF2-40B4-BE49-F238E27FC236}">
                  <a16:creationId xmlns:a16="http://schemas.microsoft.com/office/drawing/2014/main" id="{CB561A6F-DC0F-7D45-9F70-89A6BE18C2EA}"/>
                </a:ext>
              </a:extLst>
            </p:cNvPr>
            <p:cNvSpPr txBox="1"/>
            <p:nvPr/>
          </p:nvSpPr>
          <p:spPr>
            <a:xfrm>
              <a:off x="1254220" y="3972097"/>
              <a:ext cx="1051079" cy="24622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1000" dirty="0">
                  <a:solidFill>
                    <a:srgbClr val="0F3E5C"/>
                  </a:solidFill>
                  <a:latin typeface="+mj-lt"/>
                </a:rPr>
                <a:t>Consolidation</a:t>
              </a:r>
            </a:p>
          </p:txBody>
        </p:sp>
        <p:cxnSp>
          <p:nvCxnSpPr>
            <p:cNvPr id="272" name="Connettore 1 271">
              <a:extLst>
                <a:ext uri="{FF2B5EF4-FFF2-40B4-BE49-F238E27FC236}">
                  <a16:creationId xmlns:a16="http://schemas.microsoft.com/office/drawing/2014/main" id="{71440DC6-A096-1747-A4C9-35AAE11CF5FD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449568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>
              <a:extLst>
                <a:ext uri="{FF2B5EF4-FFF2-40B4-BE49-F238E27FC236}">
                  <a16:creationId xmlns:a16="http://schemas.microsoft.com/office/drawing/2014/main" id="{F4D9722A-C166-CA45-8426-C0959B6E9621}"/>
                </a:ext>
              </a:extLst>
            </p:cNvPr>
            <p:cNvCxnSpPr>
              <a:cxnSpLocks/>
            </p:cNvCxnSpPr>
            <p:nvPr/>
          </p:nvCxnSpPr>
          <p:spPr>
            <a:xfrm>
              <a:off x="1238373" y="5048935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4" name="CasellaDiTesto 273">
              <a:extLst>
                <a:ext uri="{FF2B5EF4-FFF2-40B4-BE49-F238E27FC236}">
                  <a16:creationId xmlns:a16="http://schemas.microsoft.com/office/drawing/2014/main" id="{785BFB06-120A-0E4A-815D-C9F9F0A7B265}"/>
                </a:ext>
              </a:extLst>
            </p:cNvPr>
            <p:cNvSpPr txBox="1"/>
            <p:nvPr/>
          </p:nvSpPr>
          <p:spPr>
            <a:xfrm rot="16200000">
              <a:off x="1081381" y="4411886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  <p:sp>
          <p:nvSpPr>
            <p:cNvPr id="275" name="CasellaDiTesto 274">
              <a:extLst>
                <a:ext uri="{FF2B5EF4-FFF2-40B4-BE49-F238E27FC236}">
                  <a16:creationId xmlns:a16="http://schemas.microsoft.com/office/drawing/2014/main" id="{E729A9DC-ACB9-2645-BF89-622529F3D69E}"/>
                </a:ext>
              </a:extLst>
            </p:cNvPr>
            <p:cNvSpPr txBox="1"/>
            <p:nvPr/>
          </p:nvSpPr>
          <p:spPr>
            <a:xfrm rot="16200000">
              <a:off x="1088955" y="4959347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cxnSp>
          <p:nvCxnSpPr>
            <p:cNvPr id="276" name="Connettore 1 275">
              <a:extLst>
                <a:ext uri="{FF2B5EF4-FFF2-40B4-BE49-F238E27FC236}">
                  <a16:creationId xmlns:a16="http://schemas.microsoft.com/office/drawing/2014/main" id="{322F5B2F-EF12-A747-9E2C-FCBEAD1D398F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1521550" y="5345979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>
              <a:extLst>
                <a:ext uri="{FF2B5EF4-FFF2-40B4-BE49-F238E27FC236}">
                  <a16:creationId xmlns:a16="http://schemas.microsoft.com/office/drawing/2014/main" id="{6B93D4E1-3D31-8744-8FAD-21CA7B1518B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047090" y="5345978"/>
              <a:ext cx="40815" cy="0"/>
            </a:xfrm>
            <a:prstGeom prst="line">
              <a:avLst/>
            </a:prstGeom>
            <a:ln>
              <a:solidFill>
                <a:srgbClr val="0C344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8" name="CasellaDiTesto 277">
              <a:extLst>
                <a:ext uri="{FF2B5EF4-FFF2-40B4-BE49-F238E27FC236}">
                  <a16:creationId xmlns:a16="http://schemas.microsoft.com/office/drawing/2014/main" id="{743CE676-7361-4140-A153-C968F2A095B8}"/>
                </a:ext>
              </a:extLst>
            </p:cNvPr>
            <p:cNvSpPr txBox="1"/>
            <p:nvPr/>
          </p:nvSpPr>
          <p:spPr>
            <a:xfrm>
              <a:off x="1964875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0</a:t>
              </a:r>
            </a:p>
          </p:txBody>
        </p:sp>
        <p:sp>
          <p:nvSpPr>
            <p:cNvPr id="279" name="CasellaDiTesto 278">
              <a:extLst>
                <a:ext uri="{FF2B5EF4-FFF2-40B4-BE49-F238E27FC236}">
                  <a16:creationId xmlns:a16="http://schemas.microsoft.com/office/drawing/2014/main" id="{1AAB40F2-F504-F24B-AB16-B1E4E4F49D72}"/>
                </a:ext>
              </a:extLst>
            </p:cNvPr>
            <p:cNvSpPr txBox="1"/>
            <p:nvPr/>
          </p:nvSpPr>
          <p:spPr>
            <a:xfrm>
              <a:off x="1441827" y="5326763"/>
              <a:ext cx="205495" cy="17917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GB" sz="800" dirty="0">
                  <a:solidFill>
                    <a:srgbClr val="0F3E5C"/>
                  </a:solidFill>
                  <a:latin typeface="+mj-lt"/>
                </a:rPr>
                <a:t>1</a:t>
              </a:r>
            </a:p>
          </p:txBody>
        </p:sp>
      </p:grpSp>
      <p:sp>
        <p:nvSpPr>
          <p:cNvPr id="76" name="CasellaDiTesto 75">
            <a:extLst>
              <a:ext uri="{FF2B5EF4-FFF2-40B4-BE49-F238E27FC236}">
                <a16:creationId xmlns:a16="http://schemas.microsoft.com/office/drawing/2014/main" id="{847EC9EB-0B8D-8249-B5DC-CCB6F9A9BD1A}"/>
              </a:ext>
            </a:extLst>
          </p:cNvPr>
          <p:cNvSpPr txBox="1"/>
          <p:nvPr/>
        </p:nvSpPr>
        <p:spPr>
          <a:xfrm>
            <a:off x="4045551" y="5433101"/>
            <a:ext cx="1266137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GB" sz="1200" dirty="0">
                <a:solidFill>
                  <a:srgbClr val="0F3E5C"/>
                </a:solidFill>
                <a:latin typeface="+mj-lt"/>
              </a:rPr>
              <a:t>Predicted Label</a:t>
            </a:r>
          </a:p>
        </p:txBody>
      </p:sp>
    </p:spTree>
    <p:extLst>
      <p:ext uri="{BB962C8B-B14F-4D97-AF65-F5344CB8AC3E}">
        <p14:creationId xmlns:p14="http://schemas.microsoft.com/office/powerpoint/2010/main" val="34688001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D1EBF289-4768-C54D-913F-AF6D1379BF78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E54E6A4-EBA9-D149-84A1-3A293B62216B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Class Activation Map and Bounding Box generation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C0466FE6-8A34-B348-B5FB-03FDE6476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998" y="1781788"/>
            <a:ext cx="1623826" cy="1623826"/>
          </a:xfrm>
          <a:prstGeom prst="rect">
            <a:avLst/>
          </a:prstGeom>
          <a:ln>
            <a:solidFill>
              <a:srgbClr val="0F3E5C"/>
            </a:solidFill>
          </a:ln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E526A35-CC29-9843-A0E8-70C3E6A16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9607" y="1805174"/>
            <a:ext cx="1623826" cy="1623826"/>
          </a:xfrm>
          <a:prstGeom prst="rect">
            <a:avLst/>
          </a:prstGeom>
          <a:ln>
            <a:solidFill>
              <a:srgbClr val="0F3E5C"/>
            </a:solidFill>
          </a:ln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4B801FC-39AC-E54A-AFF2-CDA5CD0998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1216" y="1781788"/>
            <a:ext cx="1623826" cy="1623826"/>
          </a:xfrm>
          <a:prstGeom prst="rect">
            <a:avLst/>
          </a:prstGeom>
          <a:ln>
            <a:solidFill>
              <a:srgbClr val="0F3E5C"/>
            </a:solidFill>
          </a:ln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A2FBD370-D72E-F04F-8480-F615B54B1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824" y="1781788"/>
            <a:ext cx="1623826" cy="1623826"/>
          </a:xfrm>
          <a:prstGeom prst="rect">
            <a:avLst/>
          </a:prstGeom>
          <a:ln>
            <a:solidFill>
              <a:srgbClr val="0F3E5C"/>
            </a:solidFill>
          </a:ln>
        </p:spPr>
      </p:pic>
      <p:grpSp>
        <p:nvGrpSpPr>
          <p:cNvPr id="18" name="Gruppo 17">
            <a:extLst>
              <a:ext uri="{FF2B5EF4-FFF2-40B4-BE49-F238E27FC236}">
                <a16:creationId xmlns:a16="http://schemas.microsoft.com/office/drawing/2014/main" id="{53CBF6A3-23DA-CA4F-9400-99CC0736616B}"/>
              </a:ext>
            </a:extLst>
          </p:cNvPr>
          <p:cNvGrpSpPr/>
          <p:nvPr/>
        </p:nvGrpSpPr>
        <p:grpSpPr>
          <a:xfrm>
            <a:off x="2160660" y="2393646"/>
            <a:ext cx="400111" cy="400111"/>
            <a:chOff x="467998" y="1876123"/>
            <a:chExt cx="400111" cy="400111"/>
          </a:xfrm>
          <a:effectLst/>
        </p:grpSpPr>
        <p:sp>
          <p:nvSpPr>
            <p:cNvPr id="19" name="Oval 30">
              <a:extLst>
                <a:ext uri="{FF2B5EF4-FFF2-40B4-BE49-F238E27FC236}">
                  <a16:creationId xmlns:a16="http://schemas.microsoft.com/office/drawing/2014/main" id="{EFCB4CB0-D8D5-0942-B08E-FE6090AB91A3}"/>
                </a:ext>
              </a:extLst>
            </p:cNvPr>
            <p:cNvSpPr/>
            <p:nvPr/>
          </p:nvSpPr>
          <p:spPr>
            <a:xfrm>
              <a:off x="467998" y="1876123"/>
              <a:ext cx="400111" cy="400111"/>
            </a:xfrm>
            <a:prstGeom prst="ellipse">
              <a:avLst/>
            </a:prstGeom>
            <a:solidFill>
              <a:srgbClr val="0F3E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7972" bIns="35991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Mostrina 19">
              <a:extLst>
                <a:ext uri="{FF2B5EF4-FFF2-40B4-BE49-F238E27FC236}">
                  <a16:creationId xmlns:a16="http://schemas.microsoft.com/office/drawing/2014/main" id="{AA6E3878-7F41-B04D-AF04-2328C9AFEB9D}"/>
                </a:ext>
              </a:extLst>
            </p:cNvPr>
            <p:cNvSpPr/>
            <p:nvPr/>
          </p:nvSpPr>
          <p:spPr>
            <a:xfrm>
              <a:off x="617897" y="1988407"/>
              <a:ext cx="125703" cy="16669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Gruppo 20">
            <a:extLst>
              <a:ext uri="{FF2B5EF4-FFF2-40B4-BE49-F238E27FC236}">
                <a16:creationId xmlns:a16="http://schemas.microsoft.com/office/drawing/2014/main" id="{1447B445-D971-D54E-85A8-53047A00C93A}"/>
              </a:ext>
            </a:extLst>
          </p:cNvPr>
          <p:cNvGrpSpPr/>
          <p:nvPr/>
        </p:nvGrpSpPr>
        <p:grpSpPr>
          <a:xfrm>
            <a:off x="4322269" y="2393646"/>
            <a:ext cx="400111" cy="400111"/>
            <a:chOff x="467998" y="1876123"/>
            <a:chExt cx="400111" cy="400111"/>
          </a:xfrm>
          <a:effectLst/>
        </p:grpSpPr>
        <p:sp>
          <p:nvSpPr>
            <p:cNvPr id="22" name="Oval 30">
              <a:extLst>
                <a:ext uri="{FF2B5EF4-FFF2-40B4-BE49-F238E27FC236}">
                  <a16:creationId xmlns:a16="http://schemas.microsoft.com/office/drawing/2014/main" id="{920FC64B-1DF0-E447-9A11-0A495543928B}"/>
                </a:ext>
              </a:extLst>
            </p:cNvPr>
            <p:cNvSpPr/>
            <p:nvPr/>
          </p:nvSpPr>
          <p:spPr>
            <a:xfrm>
              <a:off x="467998" y="1876123"/>
              <a:ext cx="400111" cy="400111"/>
            </a:xfrm>
            <a:prstGeom prst="ellipse">
              <a:avLst/>
            </a:prstGeom>
            <a:solidFill>
              <a:srgbClr val="6085A0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7972" bIns="35991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Mostrina 22">
              <a:extLst>
                <a:ext uri="{FF2B5EF4-FFF2-40B4-BE49-F238E27FC236}">
                  <a16:creationId xmlns:a16="http://schemas.microsoft.com/office/drawing/2014/main" id="{73AF43EF-5452-D046-AE8A-844696169014}"/>
                </a:ext>
              </a:extLst>
            </p:cNvPr>
            <p:cNvSpPr/>
            <p:nvPr/>
          </p:nvSpPr>
          <p:spPr>
            <a:xfrm>
              <a:off x="617897" y="1988407"/>
              <a:ext cx="125703" cy="16669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42616BD0-B8AD-4B4C-981E-DE9087C68D0B}"/>
              </a:ext>
            </a:extLst>
          </p:cNvPr>
          <p:cNvGrpSpPr/>
          <p:nvPr/>
        </p:nvGrpSpPr>
        <p:grpSpPr>
          <a:xfrm>
            <a:off x="6483878" y="2393646"/>
            <a:ext cx="400111" cy="400111"/>
            <a:chOff x="467998" y="1876123"/>
            <a:chExt cx="400111" cy="400111"/>
          </a:xfrm>
          <a:effectLst/>
        </p:grpSpPr>
        <p:sp>
          <p:nvSpPr>
            <p:cNvPr id="25" name="Oval 30">
              <a:extLst>
                <a:ext uri="{FF2B5EF4-FFF2-40B4-BE49-F238E27FC236}">
                  <a16:creationId xmlns:a16="http://schemas.microsoft.com/office/drawing/2014/main" id="{28EE40BE-CF9E-0641-A017-C5B3DA777070}"/>
                </a:ext>
              </a:extLst>
            </p:cNvPr>
            <p:cNvSpPr/>
            <p:nvPr/>
          </p:nvSpPr>
          <p:spPr>
            <a:xfrm>
              <a:off x="467998" y="1876123"/>
              <a:ext cx="400111" cy="400111"/>
            </a:xfrm>
            <a:prstGeom prst="ellipse">
              <a:avLst/>
            </a:prstGeom>
            <a:solidFill>
              <a:srgbClr val="0F3E5C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0" rIns="107972" bIns="35991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it-IT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26" name="Mostrina 25">
              <a:extLst>
                <a:ext uri="{FF2B5EF4-FFF2-40B4-BE49-F238E27FC236}">
                  <a16:creationId xmlns:a16="http://schemas.microsoft.com/office/drawing/2014/main" id="{599D4F0E-FF91-904B-AF78-EDC5040F274A}"/>
                </a:ext>
              </a:extLst>
            </p:cNvPr>
            <p:cNvSpPr/>
            <p:nvPr/>
          </p:nvSpPr>
          <p:spPr>
            <a:xfrm>
              <a:off x="617897" y="1988407"/>
              <a:ext cx="125703" cy="166694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27" name="TextBox 29">
            <a:extLst>
              <a:ext uri="{FF2B5EF4-FFF2-40B4-BE49-F238E27FC236}">
                <a16:creationId xmlns:a16="http://schemas.microsoft.com/office/drawing/2014/main" id="{BC233FD6-4645-D641-BDDC-0B44C38AC5F2}"/>
              </a:ext>
            </a:extLst>
          </p:cNvPr>
          <p:cNvSpPr txBox="1"/>
          <p:nvPr/>
        </p:nvSpPr>
        <p:spPr>
          <a:xfrm>
            <a:off x="467998" y="3543743"/>
            <a:ext cx="1623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F3E5C"/>
                </a:solidFill>
                <a:latin typeface="+mj-lt"/>
              </a:rPr>
              <a:t>CXR given as input to the CNNs</a:t>
            </a:r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C927EEDD-9295-C84E-9DCD-3E4AE0F32C0D}"/>
              </a:ext>
            </a:extLst>
          </p:cNvPr>
          <p:cNvSpPr txBox="1"/>
          <p:nvPr/>
        </p:nvSpPr>
        <p:spPr>
          <a:xfrm>
            <a:off x="2629607" y="3543743"/>
            <a:ext cx="16238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F3E5C"/>
                </a:solidFill>
                <a:latin typeface="+mj-lt"/>
              </a:rPr>
              <a:t>Final CAM is obtained averaging the CAMs produced by the Neural Networks</a:t>
            </a:r>
          </a:p>
        </p:txBody>
      </p:sp>
      <p:sp>
        <p:nvSpPr>
          <p:cNvPr id="29" name="TextBox 29">
            <a:extLst>
              <a:ext uri="{FF2B5EF4-FFF2-40B4-BE49-F238E27FC236}">
                <a16:creationId xmlns:a16="http://schemas.microsoft.com/office/drawing/2014/main" id="{A10FF18F-0604-464D-91BE-680BD35F258B}"/>
              </a:ext>
            </a:extLst>
          </p:cNvPr>
          <p:cNvSpPr txBox="1"/>
          <p:nvPr/>
        </p:nvSpPr>
        <p:spPr>
          <a:xfrm>
            <a:off x="4791216" y="3543743"/>
            <a:ext cx="162382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F3E5C"/>
                </a:solidFill>
                <a:latin typeface="+mj-lt"/>
              </a:rPr>
              <a:t>A Mask is extracted from the CAM. The mask is used to extract the region affected by the pathology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299A44-C221-0140-8AD3-C84EC896F715}"/>
              </a:ext>
            </a:extLst>
          </p:cNvPr>
          <p:cNvSpPr txBox="1"/>
          <p:nvPr/>
        </p:nvSpPr>
        <p:spPr>
          <a:xfrm>
            <a:off x="6952824" y="3543743"/>
            <a:ext cx="1623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solidFill>
                  <a:srgbClr val="0F3E5C"/>
                </a:solidFill>
                <a:latin typeface="+mj-lt"/>
              </a:rPr>
              <a:t>The corners of that region are used to draw the bounding box</a:t>
            </a:r>
          </a:p>
        </p:txBody>
      </p:sp>
    </p:spTree>
    <p:extLst>
      <p:ext uri="{BB962C8B-B14F-4D97-AF65-F5344CB8AC3E}">
        <p14:creationId xmlns:p14="http://schemas.microsoft.com/office/powerpoint/2010/main" val="3620488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9AE637-1207-E84B-816A-52A304763715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1. INTRODUCTION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1C30822-6BDA-474A-A621-9B83C716F35E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i="0" dirty="0">
                <a:solidFill>
                  <a:schemeClr val="bg1"/>
                </a:solidFill>
                <a:latin typeface="Minion Pro" panose="02040503050201020203" pitchFamily="18" charset="0"/>
              </a:rPr>
              <a:t>What are Chest X-Rays?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95010CB-B2AB-1546-AC8D-9C15F8ADBB26}"/>
              </a:ext>
            </a:extLst>
          </p:cNvPr>
          <p:cNvGrpSpPr/>
          <p:nvPr/>
        </p:nvGrpSpPr>
        <p:grpSpPr>
          <a:xfrm>
            <a:off x="467998" y="1831094"/>
            <a:ext cx="6041515" cy="3573224"/>
            <a:chOff x="324617" y="1445930"/>
            <a:chExt cx="7369235" cy="4358498"/>
          </a:xfrm>
        </p:grpSpPr>
        <p:sp>
          <p:nvSpPr>
            <p:cNvPr id="19" name="막힌 원호 14">
              <a:extLst>
                <a:ext uri="{FF2B5EF4-FFF2-40B4-BE49-F238E27FC236}">
                  <a16:creationId xmlns:a16="http://schemas.microsoft.com/office/drawing/2014/main" id="{D6F3DF02-4479-FF4A-B560-FB74085A4A7D}"/>
                </a:ext>
              </a:extLst>
            </p:cNvPr>
            <p:cNvSpPr/>
            <p:nvPr/>
          </p:nvSpPr>
          <p:spPr>
            <a:xfrm>
              <a:off x="3733852" y="1445930"/>
              <a:ext cx="3960000" cy="3960000"/>
            </a:xfrm>
            <a:prstGeom prst="blockArc">
              <a:avLst>
                <a:gd name="adj1" fmla="val 13812800"/>
                <a:gd name="adj2" fmla="val 7644143"/>
                <a:gd name="adj3" fmla="val 1399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pic>
          <p:nvPicPr>
            <p:cNvPr id="20" name="그림 12">
              <a:extLst>
                <a:ext uri="{FF2B5EF4-FFF2-40B4-BE49-F238E27FC236}">
                  <a16:creationId xmlns:a16="http://schemas.microsoft.com/office/drawing/2014/main" id="{F412620F-381C-5341-AF19-48D2E0AC5C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617" y="1866591"/>
              <a:ext cx="4505652" cy="3937837"/>
            </a:xfrm>
            <a:prstGeom prst="rect">
              <a:avLst/>
            </a:prstGeom>
          </p:spPr>
        </p:pic>
        <p:sp>
          <p:nvSpPr>
            <p:cNvPr id="21" name="그림 개체 틀 2">
              <a:extLst>
                <a:ext uri="{FF2B5EF4-FFF2-40B4-BE49-F238E27FC236}">
                  <a16:creationId xmlns:a16="http://schemas.microsoft.com/office/drawing/2014/main" id="{A56D5F87-FB97-644F-A407-38F9EC4A9126}"/>
                </a:ext>
              </a:extLst>
            </p:cNvPr>
            <p:cNvSpPr txBox="1">
              <a:spLocks/>
            </p:cNvSpPr>
            <p:nvPr/>
          </p:nvSpPr>
          <p:spPr>
            <a:xfrm>
              <a:off x="467998" y="2025229"/>
              <a:ext cx="4198167" cy="246047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tIns="540000" anchor="ctr"/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Arial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dirty="0"/>
                <a:t>Insert Your Image</a:t>
              </a:r>
              <a:endParaRPr lang="ko-KR" altLang="en-US" dirty="0"/>
            </a:p>
          </p:txBody>
        </p:sp>
      </p:grpSp>
      <p:sp>
        <p:nvSpPr>
          <p:cNvPr id="29" name="TextBox 51">
            <a:extLst>
              <a:ext uri="{FF2B5EF4-FFF2-40B4-BE49-F238E27FC236}">
                <a16:creationId xmlns:a16="http://schemas.microsoft.com/office/drawing/2014/main" id="{128941C1-8857-8D4D-B69E-2A7732DD8DA6}"/>
              </a:ext>
            </a:extLst>
          </p:cNvPr>
          <p:cNvSpPr txBox="1"/>
          <p:nvPr/>
        </p:nvSpPr>
        <p:spPr>
          <a:xfrm>
            <a:off x="4191162" y="3100412"/>
            <a:ext cx="1688253" cy="707886"/>
          </a:xfrm>
          <a:prstGeom prst="rect">
            <a:avLst/>
          </a:prstGeom>
          <a:noFill/>
          <a:ln>
            <a:noFill/>
          </a:ln>
        </p:spPr>
        <p:txBody>
          <a:bodyPr wrap="square" lIns="0" rIns="0" rtlCol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F3E5C"/>
                </a:solidFill>
                <a:latin typeface="+mj-lt"/>
                <a:cs typeface="Calibri" panose="020F0502020204030204" pitchFamily="34" charset="0"/>
              </a:rPr>
              <a:t>What are Chest X-Rays?</a:t>
            </a:r>
          </a:p>
        </p:txBody>
      </p:sp>
      <p:sp>
        <p:nvSpPr>
          <p:cNvPr id="32" name="타원 30">
            <a:extLst>
              <a:ext uri="{FF2B5EF4-FFF2-40B4-BE49-F238E27FC236}">
                <a16:creationId xmlns:a16="http://schemas.microsoft.com/office/drawing/2014/main" id="{34F5236C-AE68-7246-B4A8-5C1D00B9AF47}"/>
              </a:ext>
            </a:extLst>
          </p:cNvPr>
          <p:cNvSpPr/>
          <p:nvPr/>
        </p:nvSpPr>
        <p:spPr>
          <a:xfrm>
            <a:off x="5464743" y="1989679"/>
            <a:ext cx="541980" cy="5419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1" name="타원 29">
            <a:extLst>
              <a:ext uri="{FF2B5EF4-FFF2-40B4-BE49-F238E27FC236}">
                <a16:creationId xmlns:a16="http://schemas.microsoft.com/office/drawing/2014/main" id="{FCC4BCFB-7852-8E40-B826-7950D5337092}"/>
              </a:ext>
            </a:extLst>
          </p:cNvPr>
          <p:cNvSpPr/>
          <p:nvPr/>
        </p:nvSpPr>
        <p:spPr>
          <a:xfrm>
            <a:off x="6184186" y="3183365"/>
            <a:ext cx="541980" cy="5419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30" name="타원 2">
            <a:extLst>
              <a:ext uri="{FF2B5EF4-FFF2-40B4-BE49-F238E27FC236}">
                <a16:creationId xmlns:a16="http://schemas.microsoft.com/office/drawing/2014/main" id="{A1E7892D-F542-7F4D-B4E0-B2827321E72A}"/>
              </a:ext>
            </a:extLst>
          </p:cNvPr>
          <p:cNvSpPr/>
          <p:nvPr/>
        </p:nvSpPr>
        <p:spPr>
          <a:xfrm>
            <a:off x="5464744" y="4377051"/>
            <a:ext cx="541980" cy="541980"/>
          </a:xfrm>
          <a:prstGeom prst="ellipse">
            <a:avLst/>
          </a:prstGeom>
          <a:solidFill>
            <a:schemeClr val="bg1"/>
          </a:solidFill>
          <a:ln w="57150">
            <a:solidFill>
              <a:srgbClr val="6085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36" name="Rounded Rectangle 51">
            <a:extLst>
              <a:ext uri="{FF2B5EF4-FFF2-40B4-BE49-F238E27FC236}">
                <a16:creationId xmlns:a16="http://schemas.microsoft.com/office/drawing/2014/main" id="{93929A24-A016-B043-BCA1-DC0DB6D4900C}"/>
              </a:ext>
            </a:extLst>
          </p:cNvPr>
          <p:cNvSpPr/>
          <p:nvPr/>
        </p:nvSpPr>
        <p:spPr>
          <a:xfrm>
            <a:off x="6135543" y="1931236"/>
            <a:ext cx="2422911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6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Easy, fast and non–invasive medical test</a:t>
            </a:r>
            <a:endParaRPr lang="it-IT" sz="16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7" name="Rounded Rectangle 51">
            <a:extLst>
              <a:ext uri="{FF2B5EF4-FFF2-40B4-BE49-F238E27FC236}">
                <a16:creationId xmlns:a16="http://schemas.microsoft.com/office/drawing/2014/main" id="{E0E38E0D-DA78-9247-A537-00640675A53C}"/>
              </a:ext>
            </a:extLst>
          </p:cNvPr>
          <p:cNvSpPr/>
          <p:nvPr/>
        </p:nvSpPr>
        <p:spPr>
          <a:xfrm>
            <a:off x="6745706" y="3199530"/>
            <a:ext cx="2441250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6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A highly qualified figure is needed to read them</a:t>
            </a:r>
            <a:endParaRPr lang="it-IT" sz="16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8" name="Rounded Rectangle 51">
            <a:extLst>
              <a:ext uri="{FF2B5EF4-FFF2-40B4-BE49-F238E27FC236}">
                <a16:creationId xmlns:a16="http://schemas.microsoft.com/office/drawing/2014/main" id="{7282823F-F361-154F-9204-D81F2891E7FC}"/>
              </a:ext>
            </a:extLst>
          </p:cNvPr>
          <p:cNvSpPr/>
          <p:nvPr/>
        </p:nvSpPr>
        <p:spPr>
          <a:xfrm>
            <a:off x="6237311" y="4393215"/>
            <a:ext cx="2441250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6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Hundreds of CXR generated by a single hospital everyday</a:t>
            </a:r>
            <a:endParaRPr lang="it-IT" sz="16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11" name="Immagine 10" descr="Immagine che contiene guardando, pezzo, bianco, fotografia&#10;&#10;Descrizione generata automaticamente">
            <a:extLst>
              <a:ext uri="{FF2B5EF4-FFF2-40B4-BE49-F238E27FC236}">
                <a16:creationId xmlns:a16="http://schemas.microsoft.com/office/drawing/2014/main" id="{0176F012-D245-354C-9379-8149476367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4" t="-1150" r="5195" b="-1"/>
          <a:stretch/>
        </p:blipFill>
        <p:spPr>
          <a:xfrm>
            <a:off x="585546" y="2282825"/>
            <a:ext cx="3452722" cy="2040363"/>
          </a:xfrm>
          <a:prstGeom prst="rect">
            <a:avLst/>
          </a:prstGeom>
        </p:spPr>
      </p:pic>
      <p:sp>
        <p:nvSpPr>
          <p:cNvPr id="22" name="Rounded Rectangle 31">
            <a:extLst>
              <a:ext uri="{FF2B5EF4-FFF2-40B4-BE49-F238E27FC236}">
                <a16:creationId xmlns:a16="http://schemas.microsoft.com/office/drawing/2014/main" id="{ECCAB182-274C-0746-A975-C86108C8FC64}"/>
              </a:ext>
            </a:extLst>
          </p:cNvPr>
          <p:cNvSpPr>
            <a:spLocks noChangeAspect="1"/>
          </p:cNvSpPr>
          <p:nvPr/>
        </p:nvSpPr>
        <p:spPr>
          <a:xfrm>
            <a:off x="5640370" y="2125082"/>
            <a:ext cx="190726" cy="271174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7" name="Immagine 6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1AB0F184-6C6C-4945-A8AE-FA8D15E86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680" y="3276759"/>
            <a:ext cx="328669" cy="328669"/>
          </a:xfrm>
          <a:prstGeom prst="rect">
            <a:avLst/>
          </a:prstGeom>
        </p:spPr>
      </p:pic>
      <p:pic>
        <p:nvPicPr>
          <p:cNvPr id="9" name="Immagine 8" descr="Immagine che contiene segnale, orologio&#10;&#10;Descrizione generata automaticamente">
            <a:extLst>
              <a:ext uri="{FF2B5EF4-FFF2-40B4-BE49-F238E27FC236}">
                <a16:creationId xmlns:a16="http://schemas.microsoft.com/office/drawing/2014/main" id="{A6AD84D6-2B56-214A-90BA-5425AE6ECC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162" y="4483705"/>
            <a:ext cx="299141" cy="32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0813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3246D20-72A6-0640-A5D0-0E70880FDFA0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63A43E9-0CB5-D44D-8934-39C2FF447BB0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Class Activation Map &amp; Bounding Box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13BC3399-D1A5-2544-83A1-AEDB504904E2}"/>
              </a:ext>
            </a:extLst>
          </p:cNvPr>
          <p:cNvSpPr txBox="1"/>
          <p:nvPr/>
        </p:nvSpPr>
        <p:spPr>
          <a:xfrm>
            <a:off x="3569862" y="1502498"/>
            <a:ext cx="20042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srgbClr val="0F3E5C"/>
                </a:solidFill>
                <a:latin typeface="+mj-lt"/>
              </a:rPr>
              <a:t>Support Device</a:t>
            </a: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86D67EBE-DB12-9B4E-8907-B109C91AE7B2}"/>
              </a:ext>
            </a:extLst>
          </p:cNvPr>
          <p:cNvGrpSpPr/>
          <p:nvPr/>
        </p:nvGrpSpPr>
        <p:grpSpPr>
          <a:xfrm>
            <a:off x="1923330" y="2130905"/>
            <a:ext cx="5297336" cy="1533713"/>
            <a:chOff x="1923331" y="2087696"/>
            <a:chExt cx="5297336" cy="1533713"/>
          </a:xfrm>
        </p:grpSpPr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B2AB6A60-C087-064D-8D70-28AB82FA07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01609" y="2087696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  <p:pic>
          <p:nvPicPr>
            <p:cNvPr id="13" name="Immagine 12" descr="Immagine che contiene uomo, nero, bianco, donna&#10;&#10;Descrizione generata automaticamente">
              <a:extLst>
                <a:ext uri="{FF2B5EF4-FFF2-40B4-BE49-F238E27FC236}">
                  <a16:creationId xmlns:a16="http://schemas.microsoft.com/office/drawing/2014/main" id="{F7F16557-2BEC-C242-B548-6A49777D3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79886" y="2087696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  <p:pic>
          <p:nvPicPr>
            <p:cNvPr id="15" name="Immagine 14" descr="Immagine che contiene guardando, fotografia, bianco, nero&#10;&#10;Descrizione generata automaticamente">
              <a:extLst>
                <a:ext uri="{FF2B5EF4-FFF2-40B4-BE49-F238E27FC236}">
                  <a16:creationId xmlns:a16="http://schemas.microsoft.com/office/drawing/2014/main" id="{327D0609-7F24-FE4D-8C9B-45282CFC3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23331" y="2087696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</p:grpSp>
      <p:sp>
        <p:nvSpPr>
          <p:cNvPr id="25" name="Rettangolo con angoli arrotondati 24">
            <a:extLst>
              <a:ext uri="{FF2B5EF4-FFF2-40B4-BE49-F238E27FC236}">
                <a16:creationId xmlns:a16="http://schemas.microsoft.com/office/drawing/2014/main" id="{24FC41A5-CC0A-E944-962F-D3C4DA585843}"/>
              </a:ext>
            </a:extLst>
          </p:cNvPr>
          <p:cNvSpPr/>
          <p:nvPr/>
        </p:nvSpPr>
        <p:spPr>
          <a:xfrm>
            <a:off x="1541118" y="2016756"/>
            <a:ext cx="6061753" cy="1762010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0B081D79-FF30-1C48-ADB4-86BE126E5285}"/>
              </a:ext>
            </a:extLst>
          </p:cNvPr>
          <p:cNvGrpSpPr/>
          <p:nvPr/>
        </p:nvGrpSpPr>
        <p:grpSpPr>
          <a:xfrm>
            <a:off x="1923331" y="4074387"/>
            <a:ext cx="5297335" cy="1533713"/>
            <a:chOff x="1923331" y="3826674"/>
            <a:chExt cx="5297335" cy="1533713"/>
          </a:xfrm>
        </p:grpSpPr>
        <p:pic>
          <p:nvPicPr>
            <p:cNvPr id="5" name="Immagine 4" descr="Immagine che contiene sfocatura, sfocato&#10;&#10;Descrizione generata automaticamente">
              <a:extLst>
                <a:ext uri="{FF2B5EF4-FFF2-40B4-BE49-F238E27FC236}">
                  <a16:creationId xmlns:a16="http://schemas.microsoft.com/office/drawing/2014/main" id="{70D9841A-C093-DA45-A3C2-53B2EC690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01609" y="3826674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3DF81E98-3E7C-304D-96C4-B1AE49AA7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79885" y="3826674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  <p:pic>
          <p:nvPicPr>
            <p:cNvPr id="9" name="Immagine 8">
              <a:extLst>
                <a:ext uri="{FF2B5EF4-FFF2-40B4-BE49-F238E27FC236}">
                  <a16:creationId xmlns:a16="http://schemas.microsoft.com/office/drawing/2014/main" id="{9E1288D7-E5B9-9949-83DA-AB9ED2BAE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923331" y="3826674"/>
              <a:ext cx="1540781" cy="1533713"/>
            </a:xfrm>
            <a:prstGeom prst="rect">
              <a:avLst/>
            </a:prstGeom>
            <a:ln>
              <a:solidFill>
                <a:srgbClr val="0F3E5C"/>
              </a:solidFill>
            </a:ln>
          </p:spPr>
        </p:pic>
      </p:grp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7E8EF2D5-88EB-794A-A2B5-DC66C1836971}"/>
              </a:ext>
            </a:extLst>
          </p:cNvPr>
          <p:cNvSpPr/>
          <p:nvPr/>
        </p:nvSpPr>
        <p:spPr>
          <a:xfrm>
            <a:off x="1541118" y="3960238"/>
            <a:ext cx="6061753" cy="1762010"/>
          </a:xfrm>
          <a:prstGeom prst="roundRect">
            <a:avLst/>
          </a:prstGeom>
          <a:noFill/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83657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26C2E1B-8E6F-A245-9986-2351F9C0EA6B}"/>
              </a:ext>
            </a:extLst>
          </p:cNvPr>
          <p:cNvSpPr txBox="1"/>
          <p:nvPr/>
        </p:nvSpPr>
        <p:spPr>
          <a:xfrm>
            <a:off x="467999" y="263038"/>
            <a:ext cx="71619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4. CONCLUSIONS AND FUTURE DIRECTIONS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pic>
        <p:nvPicPr>
          <p:cNvPr id="49" name="Immagine 48" descr="Immagine che contiene segnale&#10;&#10;Descrizione generata automaticamente">
            <a:extLst>
              <a:ext uri="{FF2B5EF4-FFF2-40B4-BE49-F238E27FC236}">
                <a16:creationId xmlns:a16="http://schemas.microsoft.com/office/drawing/2014/main" id="{12BF3075-1F86-654F-B6C8-BEB221FC8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697" t="15128" r="17085" b="15299"/>
          <a:stretch/>
        </p:blipFill>
        <p:spPr>
          <a:xfrm flipH="1">
            <a:off x="3236156" y="2590048"/>
            <a:ext cx="2620887" cy="2795882"/>
          </a:xfrm>
          <a:prstGeom prst="rect">
            <a:avLst/>
          </a:prstGeom>
        </p:spPr>
      </p:pic>
      <p:grpSp>
        <p:nvGrpSpPr>
          <p:cNvPr id="90" name="Gruppo 89">
            <a:extLst>
              <a:ext uri="{FF2B5EF4-FFF2-40B4-BE49-F238E27FC236}">
                <a16:creationId xmlns:a16="http://schemas.microsoft.com/office/drawing/2014/main" id="{5CAE2F2A-5F0E-3D44-8881-AB90F2CA8D0D}"/>
              </a:ext>
            </a:extLst>
          </p:cNvPr>
          <p:cNvGrpSpPr/>
          <p:nvPr/>
        </p:nvGrpSpPr>
        <p:grpSpPr>
          <a:xfrm>
            <a:off x="495428" y="2194208"/>
            <a:ext cx="2702430" cy="342299"/>
            <a:chOff x="495428" y="1910002"/>
            <a:chExt cx="2702430" cy="342299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6BD119B6-E129-1E4D-869C-A4FB2B3D87BC}"/>
                </a:ext>
              </a:extLst>
            </p:cNvPr>
            <p:cNvGrpSpPr/>
            <p:nvPr/>
          </p:nvGrpSpPr>
          <p:grpSpPr>
            <a:xfrm>
              <a:off x="495428" y="1913747"/>
              <a:ext cx="338021" cy="338554"/>
              <a:chOff x="467998" y="1876123"/>
              <a:chExt cx="400111" cy="400111"/>
            </a:xfrm>
            <a:effectLst/>
          </p:grpSpPr>
          <p:sp>
            <p:nvSpPr>
              <p:cNvPr id="12" name="Oval 30">
                <a:extLst>
                  <a:ext uri="{FF2B5EF4-FFF2-40B4-BE49-F238E27FC236}">
                    <a16:creationId xmlns:a16="http://schemas.microsoft.com/office/drawing/2014/main" id="{83006AFE-1D1B-954A-995E-C1055F4C01B1}"/>
                  </a:ext>
                </a:extLst>
              </p:cNvPr>
              <p:cNvSpPr/>
              <p:nvPr/>
            </p:nvSpPr>
            <p:spPr>
              <a:xfrm>
                <a:off x="467998" y="1876123"/>
                <a:ext cx="400111" cy="400111"/>
              </a:xfrm>
              <a:prstGeom prst="ellipse">
                <a:avLst/>
              </a:prstGeom>
              <a:solidFill>
                <a:srgbClr val="0F3E5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" name="Mostrina 12">
                <a:extLst>
                  <a:ext uri="{FF2B5EF4-FFF2-40B4-BE49-F238E27FC236}">
                    <a16:creationId xmlns:a16="http://schemas.microsoft.com/office/drawing/2014/main" id="{E641D987-B76E-AD4A-B3C6-292CF5546289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EE329DC4-EE32-3D4B-919A-07433544033C}"/>
                </a:ext>
              </a:extLst>
            </p:cNvPr>
            <p:cNvSpPr txBox="1"/>
            <p:nvPr/>
          </p:nvSpPr>
          <p:spPr>
            <a:xfrm>
              <a:off x="832569" y="1910002"/>
              <a:ext cx="236528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Very encouraging results</a:t>
              </a:r>
            </a:p>
          </p:txBody>
        </p:sp>
      </p:grpSp>
      <p:grpSp>
        <p:nvGrpSpPr>
          <p:cNvPr id="89" name="Gruppo 88">
            <a:extLst>
              <a:ext uri="{FF2B5EF4-FFF2-40B4-BE49-F238E27FC236}">
                <a16:creationId xmlns:a16="http://schemas.microsoft.com/office/drawing/2014/main" id="{BDAC057B-20CC-034E-82DE-37CFBD9C5BB5}"/>
              </a:ext>
            </a:extLst>
          </p:cNvPr>
          <p:cNvGrpSpPr/>
          <p:nvPr/>
        </p:nvGrpSpPr>
        <p:grpSpPr>
          <a:xfrm>
            <a:off x="495428" y="3036476"/>
            <a:ext cx="2703308" cy="830997"/>
            <a:chOff x="495428" y="2645618"/>
            <a:chExt cx="2703308" cy="830997"/>
          </a:xfrm>
        </p:grpSpPr>
        <p:grpSp>
          <p:nvGrpSpPr>
            <p:cNvPr id="52" name="Gruppo 51">
              <a:extLst>
                <a:ext uri="{FF2B5EF4-FFF2-40B4-BE49-F238E27FC236}">
                  <a16:creationId xmlns:a16="http://schemas.microsoft.com/office/drawing/2014/main" id="{1511EBFB-39FD-8446-B92E-E3B2FB755CC5}"/>
                </a:ext>
              </a:extLst>
            </p:cNvPr>
            <p:cNvGrpSpPr/>
            <p:nvPr/>
          </p:nvGrpSpPr>
          <p:grpSpPr>
            <a:xfrm>
              <a:off x="495428" y="2891839"/>
              <a:ext cx="338021" cy="338554"/>
              <a:chOff x="467998" y="1876123"/>
              <a:chExt cx="400111" cy="400111"/>
            </a:xfrm>
            <a:effectLst/>
          </p:grpSpPr>
          <p:sp>
            <p:nvSpPr>
              <p:cNvPr id="54" name="Oval 30">
                <a:extLst>
                  <a:ext uri="{FF2B5EF4-FFF2-40B4-BE49-F238E27FC236}">
                    <a16:creationId xmlns:a16="http://schemas.microsoft.com/office/drawing/2014/main" id="{C06CC142-D70D-F147-9BA2-0819592E0775}"/>
                  </a:ext>
                </a:extLst>
              </p:cNvPr>
              <p:cNvSpPr/>
              <p:nvPr/>
            </p:nvSpPr>
            <p:spPr>
              <a:xfrm>
                <a:off x="467998" y="1876123"/>
                <a:ext cx="400111" cy="400111"/>
              </a:xfrm>
              <a:prstGeom prst="ellipse">
                <a:avLst/>
              </a:prstGeom>
              <a:solidFill>
                <a:srgbClr val="6085A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5" name="Mostrina 54">
                <a:extLst>
                  <a:ext uri="{FF2B5EF4-FFF2-40B4-BE49-F238E27FC236}">
                    <a16:creationId xmlns:a16="http://schemas.microsoft.com/office/drawing/2014/main" id="{0262FDAC-A0DA-0A4C-B111-C54FEC7D06BE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304829FE-31EF-CA47-A5AE-8D8DDBB151FB}"/>
                </a:ext>
              </a:extLst>
            </p:cNvPr>
            <p:cNvSpPr txBox="1"/>
            <p:nvPr/>
          </p:nvSpPr>
          <p:spPr>
            <a:xfrm>
              <a:off x="833449" y="2645618"/>
              <a:ext cx="23652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Novel approach to better combine different classifiers</a:t>
              </a:r>
            </a:p>
          </p:txBody>
        </p:sp>
      </p:grpSp>
      <p:grpSp>
        <p:nvGrpSpPr>
          <p:cNvPr id="88" name="Gruppo 87">
            <a:extLst>
              <a:ext uri="{FF2B5EF4-FFF2-40B4-BE49-F238E27FC236}">
                <a16:creationId xmlns:a16="http://schemas.microsoft.com/office/drawing/2014/main" id="{C93F3552-3032-E24D-ABC9-2A779BDAA377}"/>
              </a:ext>
            </a:extLst>
          </p:cNvPr>
          <p:cNvGrpSpPr/>
          <p:nvPr/>
        </p:nvGrpSpPr>
        <p:grpSpPr>
          <a:xfrm>
            <a:off x="467998" y="4244331"/>
            <a:ext cx="2702428" cy="1077218"/>
            <a:chOff x="467998" y="3960125"/>
            <a:chExt cx="2702428" cy="1077218"/>
          </a:xfrm>
        </p:grpSpPr>
        <p:grpSp>
          <p:nvGrpSpPr>
            <p:cNvPr id="57" name="Gruppo 56">
              <a:extLst>
                <a:ext uri="{FF2B5EF4-FFF2-40B4-BE49-F238E27FC236}">
                  <a16:creationId xmlns:a16="http://schemas.microsoft.com/office/drawing/2014/main" id="{B313BF11-85DD-214A-849F-43E2EE9F26AF}"/>
                </a:ext>
              </a:extLst>
            </p:cNvPr>
            <p:cNvGrpSpPr/>
            <p:nvPr/>
          </p:nvGrpSpPr>
          <p:grpSpPr>
            <a:xfrm>
              <a:off x="467998" y="4329457"/>
              <a:ext cx="338021" cy="338554"/>
              <a:chOff x="467998" y="1876123"/>
              <a:chExt cx="400111" cy="400111"/>
            </a:xfrm>
            <a:effectLst/>
          </p:grpSpPr>
          <p:sp>
            <p:nvSpPr>
              <p:cNvPr id="59" name="Oval 30">
                <a:extLst>
                  <a:ext uri="{FF2B5EF4-FFF2-40B4-BE49-F238E27FC236}">
                    <a16:creationId xmlns:a16="http://schemas.microsoft.com/office/drawing/2014/main" id="{9020A876-50C2-0A49-8DF9-A5B1776E1623}"/>
                  </a:ext>
                </a:extLst>
              </p:cNvPr>
              <p:cNvSpPr/>
              <p:nvPr/>
            </p:nvSpPr>
            <p:spPr>
              <a:xfrm>
                <a:off x="467998" y="1876123"/>
                <a:ext cx="400111" cy="400111"/>
              </a:xfrm>
              <a:prstGeom prst="ellipse">
                <a:avLst/>
              </a:prstGeom>
              <a:solidFill>
                <a:srgbClr val="0F3E5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0" name="Mostrina 59">
                <a:extLst>
                  <a:ext uri="{FF2B5EF4-FFF2-40B4-BE49-F238E27FC236}">
                    <a16:creationId xmlns:a16="http://schemas.microsoft.com/office/drawing/2014/main" id="{95AC20D8-572B-C849-B64F-129B7DAB1424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8" name="TextBox 29">
              <a:extLst>
                <a:ext uri="{FF2B5EF4-FFF2-40B4-BE49-F238E27FC236}">
                  <a16:creationId xmlns:a16="http://schemas.microsoft.com/office/drawing/2014/main" id="{FC5754D7-7841-AB45-8234-271F8215286A}"/>
                </a:ext>
              </a:extLst>
            </p:cNvPr>
            <p:cNvSpPr txBox="1"/>
            <p:nvPr/>
          </p:nvSpPr>
          <p:spPr>
            <a:xfrm>
              <a:off x="805139" y="3960125"/>
              <a:ext cx="2365287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Embedding-based models able to outperform Convolutional Neural Networks</a:t>
              </a:r>
            </a:p>
          </p:txBody>
        </p:sp>
      </p:grpSp>
      <p:grpSp>
        <p:nvGrpSpPr>
          <p:cNvPr id="125" name="Gruppo 124">
            <a:extLst>
              <a:ext uri="{FF2B5EF4-FFF2-40B4-BE49-F238E27FC236}">
                <a16:creationId xmlns:a16="http://schemas.microsoft.com/office/drawing/2014/main" id="{0313A58F-FAA2-F442-A3B4-6B8906606E26}"/>
              </a:ext>
            </a:extLst>
          </p:cNvPr>
          <p:cNvGrpSpPr/>
          <p:nvPr/>
        </p:nvGrpSpPr>
        <p:grpSpPr>
          <a:xfrm>
            <a:off x="6180668" y="1951943"/>
            <a:ext cx="2702430" cy="830997"/>
            <a:chOff x="495428" y="1671482"/>
            <a:chExt cx="2702430" cy="830997"/>
          </a:xfrm>
        </p:grpSpPr>
        <p:grpSp>
          <p:nvGrpSpPr>
            <p:cNvPr id="126" name="Gruppo 125">
              <a:extLst>
                <a:ext uri="{FF2B5EF4-FFF2-40B4-BE49-F238E27FC236}">
                  <a16:creationId xmlns:a16="http://schemas.microsoft.com/office/drawing/2014/main" id="{C6FC98C2-E7DD-AC44-936F-5845C27427B5}"/>
                </a:ext>
              </a:extLst>
            </p:cNvPr>
            <p:cNvGrpSpPr/>
            <p:nvPr/>
          </p:nvGrpSpPr>
          <p:grpSpPr>
            <a:xfrm>
              <a:off x="495428" y="1913747"/>
              <a:ext cx="338021" cy="338554"/>
              <a:chOff x="467998" y="1876123"/>
              <a:chExt cx="400111" cy="400111"/>
            </a:xfrm>
            <a:effectLst/>
          </p:grpSpPr>
          <p:sp>
            <p:nvSpPr>
              <p:cNvPr id="128" name="Oval 30">
                <a:extLst>
                  <a:ext uri="{FF2B5EF4-FFF2-40B4-BE49-F238E27FC236}">
                    <a16:creationId xmlns:a16="http://schemas.microsoft.com/office/drawing/2014/main" id="{89CCBAEB-70AB-3B44-B194-C9DD5B8687FB}"/>
                  </a:ext>
                </a:extLst>
              </p:cNvPr>
              <p:cNvSpPr/>
              <p:nvPr/>
            </p:nvSpPr>
            <p:spPr>
              <a:xfrm>
                <a:off x="467998" y="1876123"/>
                <a:ext cx="400111" cy="400111"/>
              </a:xfrm>
              <a:prstGeom prst="ellipse">
                <a:avLst/>
              </a:prstGeom>
              <a:solidFill>
                <a:srgbClr val="0F3E5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29" name="Mostrina 128">
                <a:extLst>
                  <a:ext uri="{FF2B5EF4-FFF2-40B4-BE49-F238E27FC236}">
                    <a16:creationId xmlns:a16="http://schemas.microsoft.com/office/drawing/2014/main" id="{6379DEBB-2D3A-C641-8323-468AA76CB5BD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7" name="TextBox 29">
              <a:extLst>
                <a:ext uri="{FF2B5EF4-FFF2-40B4-BE49-F238E27FC236}">
                  <a16:creationId xmlns:a16="http://schemas.microsoft.com/office/drawing/2014/main" id="{98E2AA0B-D449-A84B-8D42-95692ED8E596}"/>
                </a:ext>
              </a:extLst>
            </p:cNvPr>
            <p:cNvSpPr txBox="1"/>
            <p:nvPr/>
          </p:nvSpPr>
          <p:spPr>
            <a:xfrm>
              <a:off x="832569" y="1671482"/>
              <a:ext cx="23652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Use Lateral View Chest X-Rays and Test Time Augmentation</a:t>
              </a:r>
            </a:p>
          </p:txBody>
        </p: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0A945536-9849-AD41-84A2-725617A67568}"/>
              </a:ext>
            </a:extLst>
          </p:cNvPr>
          <p:cNvGrpSpPr/>
          <p:nvPr/>
        </p:nvGrpSpPr>
        <p:grpSpPr>
          <a:xfrm>
            <a:off x="6180668" y="3036476"/>
            <a:ext cx="2958907" cy="830997"/>
            <a:chOff x="6180668" y="3199320"/>
            <a:chExt cx="2958907" cy="830997"/>
          </a:xfrm>
        </p:grpSpPr>
        <p:grpSp>
          <p:nvGrpSpPr>
            <p:cNvPr id="131" name="Gruppo 130">
              <a:extLst>
                <a:ext uri="{FF2B5EF4-FFF2-40B4-BE49-F238E27FC236}">
                  <a16:creationId xmlns:a16="http://schemas.microsoft.com/office/drawing/2014/main" id="{90767BAE-0C0B-BF41-BAB3-39F4511BE6E8}"/>
                </a:ext>
              </a:extLst>
            </p:cNvPr>
            <p:cNvGrpSpPr/>
            <p:nvPr/>
          </p:nvGrpSpPr>
          <p:grpSpPr>
            <a:xfrm>
              <a:off x="6180668" y="3462130"/>
              <a:ext cx="338021" cy="338554"/>
              <a:chOff x="467998" y="1876121"/>
              <a:chExt cx="400111" cy="400111"/>
            </a:xfrm>
            <a:effectLst/>
          </p:grpSpPr>
          <p:sp>
            <p:nvSpPr>
              <p:cNvPr id="133" name="Oval 30">
                <a:extLst>
                  <a:ext uri="{FF2B5EF4-FFF2-40B4-BE49-F238E27FC236}">
                    <a16:creationId xmlns:a16="http://schemas.microsoft.com/office/drawing/2014/main" id="{31161F43-DB71-5B4D-AFCC-093088BA2E1E}"/>
                  </a:ext>
                </a:extLst>
              </p:cNvPr>
              <p:cNvSpPr/>
              <p:nvPr/>
            </p:nvSpPr>
            <p:spPr>
              <a:xfrm>
                <a:off x="467998" y="1876121"/>
                <a:ext cx="400111" cy="400111"/>
              </a:xfrm>
              <a:prstGeom prst="ellipse">
                <a:avLst/>
              </a:prstGeom>
              <a:solidFill>
                <a:srgbClr val="6085A0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4" name="Mostrina 133">
                <a:extLst>
                  <a:ext uri="{FF2B5EF4-FFF2-40B4-BE49-F238E27FC236}">
                    <a16:creationId xmlns:a16="http://schemas.microsoft.com/office/drawing/2014/main" id="{7DE53850-706C-194A-A1FE-9C8258257B94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2" name="TextBox 29">
              <a:extLst>
                <a:ext uri="{FF2B5EF4-FFF2-40B4-BE49-F238E27FC236}">
                  <a16:creationId xmlns:a16="http://schemas.microsoft.com/office/drawing/2014/main" id="{C9919E22-B13A-ED41-8BC5-5EA84FB03C91}"/>
                </a:ext>
              </a:extLst>
            </p:cNvPr>
            <p:cNvSpPr txBox="1"/>
            <p:nvPr/>
          </p:nvSpPr>
          <p:spPr>
            <a:xfrm>
              <a:off x="6518688" y="3199320"/>
              <a:ext cx="2620887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Investigate different </a:t>
              </a:r>
            </a:p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Machine Learning </a:t>
              </a:r>
            </a:p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algorithms</a:t>
              </a:r>
            </a:p>
          </p:txBody>
        </p:sp>
      </p:grpSp>
      <p:grpSp>
        <p:nvGrpSpPr>
          <p:cNvPr id="146" name="Gruppo 145">
            <a:extLst>
              <a:ext uri="{FF2B5EF4-FFF2-40B4-BE49-F238E27FC236}">
                <a16:creationId xmlns:a16="http://schemas.microsoft.com/office/drawing/2014/main" id="{66DA2935-F17D-6D4C-9D0F-C9D225003E2A}"/>
              </a:ext>
            </a:extLst>
          </p:cNvPr>
          <p:cNvGrpSpPr/>
          <p:nvPr/>
        </p:nvGrpSpPr>
        <p:grpSpPr>
          <a:xfrm>
            <a:off x="6180668" y="4490552"/>
            <a:ext cx="2702428" cy="584775"/>
            <a:chOff x="6150998" y="4305887"/>
            <a:chExt cx="2702428" cy="584775"/>
          </a:xfrm>
        </p:grpSpPr>
        <p:grpSp>
          <p:nvGrpSpPr>
            <p:cNvPr id="136" name="Gruppo 135">
              <a:extLst>
                <a:ext uri="{FF2B5EF4-FFF2-40B4-BE49-F238E27FC236}">
                  <a16:creationId xmlns:a16="http://schemas.microsoft.com/office/drawing/2014/main" id="{6A948C27-1E5E-FD48-A898-D8B68134B6DA}"/>
                </a:ext>
              </a:extLst>
            </p:cNvPr>
            <p:cNvGrpSpPr/>
            <p:nvPr/>
          </p:nvGrpSpPr>
          <p:grpSpPr>
            <a:xfrm>
              <a:off x="6150998" y="4428997"/>
              <a:ext cx="338021" cy="338554"/>
              <a:chOff x="467998" y="1876123"/>
              <a:chExt cx="400111" cy="400111"/>
            </a:xfrm>
            <a:effectLst/>
          </p:grpSpPr>
          <p:sp>
            <p:nvSpPr>
              <p:cNvPr id="138" name="Oval 30">
                <a:extLst>
                  <a:ext uri="{FF2B5EF4-FFF2-40B4-BE49-F238E27FC236}">
                    <a16:creationId xmlns:a16="http://schemas.microsoft.com/office/drawing/2014/main" id="{E55FFFD0-4DA7-F146-B767-ACD28E8C5463}"/>
                  </a:ext>
                </a:extLst>
              </p:cNvPr>
              <p:cNvSpPr/>
              <p:nvPr/>
            </p:nvSpPr>
            <p:spPr>
              <a:xfrm>
                <a:off x="467998" y="1876123"/>
                <a:ext cx="400111" cy="400111"/>
              </a:xfrm>
              <a:prstGeom prst="ellipse">
                <a:avLst/>
              </a:prstGeom>
              <a:solidFill>
                <a:srgbClr val="0F3E5C"/>
              </a:solidFill>
              <a:ln w="381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tIns="0" rIns="107972" bIns="35991" rtlCol="0" anchor="ctr"/>
              <a:lstStyle>
                <a:defPPr>
                  <a:defRPr lang="it-IT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it-IT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39" name="Mostrina 138">
                <a:extLst>
                  <a:ext uri="{FF2B5EF4-FFF2-40B4-BE49-F238E27FC236}">
                    <a16:creationId xmlns:a16="http://schemas.microsoft.com/office/drawing/2014/main" id="{FC4046CC-5F59-D445-A5A2-3ACC4A6054A2}"/>
                  </a:ext>
                </a:extLst>
              </p:cNvPr>
              <p:cNvSpPr/>
              <p:nvPr/>
            </p:nvSpPr>
            <p:spPr>
              <a:xfrm>
                <a:off x="617897" y="1988407"/>
                <a:ext cx="125703" cy="166694"/>
              </a:xfrm>
              <a:prstGeom prst="chevron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7" name="TextBox 29">
              <a:extLst>
                <a:ext uri="{FF2B5EF4-FFF2-40B4-BE49-F238E27FC236}">
                  <a16:creationId xmlns:a16="http://schemas.microsoft.com/office/drawing/2014/main" id="{54B0657F-54B7-6F41-B9DC-88D52222E51E}"/>
                </a:ext>
              </a:extLst>
            </p:cNvPr>
            <p:cNvSpPr txBox="1"/>
            <p:nvPr/>
          </p:nvSpPr>
          <p:spPr>
            <a:xfrm>
              <a:off x="6488139" y="4305887"/>
              <a:ext cx="2365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Exploit Class Activation Map to improve diagnosis</a:t>
              </a:r>
            </a:p>
          </p:txBody>
        </p:sp>
      </p:grpSp>
      <p:sp>
        <p:nvSpPr>
          <p:cNvPr id="142" name="TextBox 29">
            <a:extLst>
              <a:ext uri="{FF2B5EF4-FFF2-40B4-BE49-F238E27FC236}">
                <a16:creationId xmlns:a16="http://schemas.microsoft.com/office/drawing/2014/main" id="{66D76EF6-E4B1-C54B-88AC-0A41284946FF}"/>
              </a:ext>
            </a:extLst>
          </p:cNvPr>
          <p:cNvSpPr txBox="1"/>
          <p:nvPr/>
        </p:nvSpPr>
        <p:spPr>
          <a:xfrm>
            <a:off x="467998" y="1613389"/>
            <a:ext cx="1270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Main Results</a:t>
            </a:r>
          </a:p>
        </p:txBody>
      </p:sp>
      <p:sp>
        <p:nvSpPr>
          <p:cNvPr id="145" name="TextBox 29">
            <a:extLst>
              <a:ext uri="{FF2B5EF4-FFF2-40B4-BE49-F238E27FC236}">
                <a16:creationId xmlns:a16="http://schemas.microsoft.com/office/drawing/2014/main" id="{F4400E8E-0A4D-454A-829B-C02BC2FD3A5D}"/>
              </a:ext>
            </a:extLst>
          </p:cNvPr>
          <p:cNvSpPr txBox="1"/>
          <p:nvPr/>
        </p:nvSpPr>
        <p:spPr>
          <a:xfrm>
            <a:off x="6040968" y="1613389"/>
            <a:ext cx="17363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Future Directions</a:t>
            </a:r>
          </a:p>
        </p:txBody>
      </p:sp>
    </p:spTree>
    <p:extLst>
      <p:ext uri="{BB962C8B-B14F-4D97-AF65-F5344CB8AC3E}">
        <p14:creationId xmlns:p14="http://schemas.microsoft.com/office/powerpoint/2010/main" val="737201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4">
            <a:extLst>
              <a:ext uri="{FF2B5EF4-FFF2-40B4-BE49-F238E27FC236}">
                <a16:creationId xmlns:a16="http://schemas.microsoft.com/office/drawing/2014/main" id="{7929E051-1C76-C947-8E69-0BD5FA8ABA46}"/>
              </a:ext>
            </a:extLst>
          </p:cNvPr>
          <p:cNvSpPr txBox="1">
            <a:spLocks/>
          </p:cNvSpPr>
          <p:nvPr/>
        </p:nvSpPr>
        <p:spPr>
          <a:xfrm>
            <a:off x="3095705" y="2944813"/>
            <a:ext cx="2952591" cy="96837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3600" b="1" dirty="0">
                <a:solidFill>
                  <a:srgbClr val="0F3E5C"/>
                </a:solidFill>
                <a:latin typeface="Brandon Grotesque" panose="020B0303020203060202" pitchFamily="34" charset="77"/>
              </a:rPr>
              <a:t>THANK YOU!</a:t>
            </a:r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64D7C238-A0A2-114A-819C-3C195FC61033}"/>
              </a:ext>
            </a:extLst>
          </p:cNvPr>
          <p:cNvSpPr/>
          <p:nvPr/>
        </p:nvSpPr>
        <p:spPr>
          <a:xfrm>
            <a:off x="0" y="0"/>
            <a:ext cx="9144000" cy="1879288"/>
          </a:xfrm>
          <a:prstGeom prst="rect">
            <a:avLst/>
          </a:prstGeom>
          <a:solidFill>
            <a:srgbClr val="1A415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5" name="Gruppo 4">
            <a:extLst>
              <a:ext uri="{FF2B5EF4-FFF2-40B4-BE49-F238E27FC236}">
                <a16:creationId xmlns:a16="http://schemas.microsoft.com/office/drawing/2014/main" id="{5D7FBC95-9D91-344F-9BA5-331117D315E2}"/>
              </a:ext>
            </a:extLst>
          </p:cNvPr>
          <p:cNvGrpSpPr/>
          <p:nvPr/>
        </p:nvGrpSpPr>
        <p:grpSpPr>
          <a:xfrm>
            <a:off x="48007" y="1690464"/>
            <a:ext cx="9036647" cy="180000"/>
            <a:chOff x="1218340" y="275867"/>
            <a:chExt cx="17715122" cy="567843"/>
          </a:xfrm>
        </p:grpSpPr>
        <p:cxnSp>
          <p:nvCxnSpPr>
            <p:cNvPr id="6" name="Connettore 1 5">
              <a:extLst>
                <a:ext uri="{FF2B5EF4-FFF2-40B4-BE49-F238E27FC236}">
                  <a16:creationId xmlns:a16="http://schemas.microsoft.com/office/drawing/2014/main" id="{1DEA8E83-5A32-5D43-AA5C-ACE4C75D9D40}"/>
                </a:ext>
              </a:extLst>
            </p:cNvPr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ttore 1 6">
              <a:extLst>
                <a:ext uri="{FF2B5EF4-FFF2-40B4-BE49-F238E27FC236}">
                  <a16:creationId xmlns:a16="http://schemas.microsoft.com/office/drawing/2014/main" id="{03B7E2D6-F497-9F44-A842-9C040F3E1D25}"/>
                </a:ext>
              </a:extLst>
            </p:cNvPr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ttore 1 7">
              <a:extLst>
                <a:ext uri="{FF2B5EF4-FFF2-40B4-BE49-F238E27FC236}">
                  <a16:creationId xmlns:a16="http://schemas.microsoft.com/office/drawing/2014/main" id="{68C29AA3-1417-6B49-AFB5-68C9139735F0}"/>
                </a:ext>
              </a:extLst>
            </p:cNvPr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ttore 1 8">
              <a:extLst>
                <a:ext uri="{FF2B5EF4-FFF2-40B4-BE49-F238E27FC236}">
                  <a16:creationId xmlns:a16="http://schemas.microsoft.com/office/drawing/2014/main" id="{CDA762A8-7FD3-3747-8536-846696BE4D24}"/>
                </a:ext>
              </a:extLst>
            </p:cNvPr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>
              <a:extLst>
                <a:ext uri="{FF2B5EF4-FFF2-40B4-BE49-F238E27FC236}">
                  <a16:creationId xmlns:a16="http://schemas.microsoft.com/office/drawing/2014/main" id="{6E569BD0-BF5A-E743-B962-7F045E9ACFAF}"/>
                </a:ext>
              </a:extLst>
            </p:cNvPr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Connettore 1 10">
              <a:extLst>
                <a:ext uri="{FF2B5EF4-FFF2-40B4-BE49-F238E27FC236}">
                  <a16:creationId xmlns:a16="http://schemas.microsoft.com/office/drawing/2014/main" id="{C76134DD-0A2A-E84D-A760-D0DDEBC7E2CA}"/>
                </a:ext>
              </a:extLst>
            </p:cNvPr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>
              <a:extLst>
                <a:ext uri="{FF2B5EF4-FFF2-40B4-BE49-F238E27FC236}">
                  <a16:creationId xmlns:a16="http://schemas.microsoft.com/office/drawing/2014/main" id="{351BCE41-1F52-E345-8852-6D8EE21B1903}"/>
                </a:ext>
              </a:extLst>
            </p:cNvPr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>
              <a:extLst>
                <a:ext uri="{FF2B5EF4-FFF2-40B4-BE49-F238E27FC236}">
                  <a16:creationId xmlns:a16="http://schemas.microsoft.com/office/drawing/2014/main" id="{03E6ECA7-AC37-3146-BD89-CAB967637621}"/>
                </a:ext>
              </a:extLst>
            </p:cNvPr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>
              <a:extLst>
                <a:ext uri="{FF2B5EF4-FFF2-40B4-BE49-F238E27FC236}">
                  <a16:creationId xmlns:a16="http://schemas.microsoft.com/office/drawing/2014/main" id="{C6BC9EBD-8F48-A747-A380-53A84771DD90}"/>
                </a:ext>
              </a:extLst>
            </p:cNvPr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>
              <a:extLst>
                <a:ext uri="{FF2B5EF4-FFF2-40B4-BE49-F238E27FC236}">
                  <a16:creationId xmlns:a16="http://schemas.microsoft.com/office/drawing/2014/main" id="{CAE5BB8F-76FA-C440-9DAF-CE62DDB3C7DF}"/>
                </a:ext>
              </a:extLst>
            </p:cNvPr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>
              <a:extLst>
                <a:ext uri="{FF2B5EF4-FFF2-40B4-BE49-F238E27FC236}">
                  <a16:creationId xmlns:a16="http://schemas.microsoft.com/office/drawing/2014/main" id="{6EC56526-EF1C-554C-A0FD-3420D749CE3C}"/>
                </a:ext>
              </a:extLst>
            </p:cNvPr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>
              <a:extLst>
                <a:ext uri="{FF2B5EF4-FFF2-40B4-BE49-F238E27FC236}">
                  <a16:creationId xmlns:a16="http://schemas.microsoft.com/office/drawing/2014/main" id="{C3B0CD2E-4152-FD47-81F2-BD1521F18BFB}"/>
                </a:ext>
              </a:extLst>
            </p:cNvPr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>
              <a:extLst>
                <a:ext uri="{FF2B5EF4-FFF2-40B4-BE49-F238E27FC236}">
                  <a16:creationId xmlns:a16="http://schemas.microsoft.com/office/drawing/2014/main" id="{06C6FDC6-75E8-6B49-83BD-25DF89B6D357}"/>
                </a:ext>
              </a:extLst>
            </p:cNvPr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>
              <a:extLst>
                <a:ext uri="{FF2B5EF4-FFF2-40B4-BE49-F238E27FC236}">
                  <a16:creationId xmlns:a16="http://schemas.microsoft.com/office/drawing/2014/main" id="{96B236EF-7A23-C54C-B121-7CB98AE3BAD2}"/>
                </a:ext>
              </a:extLst>
            </p:cNvPr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>
              <a:extLst>
                <a:ext uri="{FF2B5EF4-FFF2-40B4-BE49-F238E27FC236}">
                  <a16:creationId xmlns:a16="http://schemas.microsoft.com/office/drawing/2014/main" id="{5F8C95B2-9DC7-6849-93BF-1EA772E46DA8}"/>
                </a:ext>
              </a:extLst>
            </p:cNvPr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>
              <a:extLst>
                <a:ext uri="{FF2B5EF4-FFF2-40B4-BE49-F238E27FC236}">
                  <a16:creationId xmlns:a16="http://schemas.microsoft.com/office/drawing/2014/main" id="{99FFB6CE-0D9B-0144-A418-17FF7FB7C9CE}"/>
                </a:ext>
              </a:extLst>
            </p:cNvPr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>
              <a:extLst>
                <a:ext uri="{FF2B5EF4-FFF2-40B4-BE49-F238E27FC236}">
                  <a16:creationId xmlns:a16="http://schemas.microsoft.com/office/drawing/2014/main" id="{4E36A186-EE49-9D4D-8713-84ABB56FEE15}"/>
                </a:ext>
              </a:extLst>
            </p:cNvPr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>
              <a:extLst>
                <a:ext uri="{FF2B5EF4-FFF2-40B4-BE49-F238E27FC236}">
                  <a16:creationId xmlns:a16="http://schemas.microsoft.com/office/drawing/2014/main" id="{A544AB56-8C92-9349-8E14-B884D1E47E16}"/>
                </a:ext>
              </a:extLst>
            </p:cNvPr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>
              <a:extLst>
                <a:ext uri="{FF2B5EF4-FFF2-40B4-BE49-F238E27FC236}">
                  <a16:creationId xmlns:a16="http://schemas.microsoft.com/office/drawing/2014/main" id="{71876F2D-F7E8-7146-BBCD-6BFEFE7E8DF2}"/>
                </a:ext>
              </a:extLst>
            </p:cNvPr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>
              <a:extLst>
                <a:ext uri="{FF2B5EF4-FFF2-40B4-BE49-F238E27FC236}">
                  <a16:creationId xmlns:a16="http://schemas.microsoft.com/office/drawing/2014/main" id="{7B306FE1-419E-8248-B77F-23DF4E7A0695}"/>
                </a:ext>
              </a:extLst>
            </p:cNvPr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>
              <a:extLst>
                <a:ext uri="{FF2B5EF4-FFF2-40B4-BE49-F238E27FC236}">
                  <a16:creationId xmlns:a16="http://schemas.microsoft.com/office/drawing/2014/main" id="{C74C7488-9B1E-4544-BA86-146D2DF5B01C}"/>
                </a:ext>
              </a:extLst>
            </p:cNvPr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>
              <a:extLst>
                <a:ext uri="{FF2B5EF4-FFF2-40B4-BE49-F238E27FC236}">
                  <a16:creationId xmlns:a16="http://schemas.microsoft.com/office/drawing/2014/main" id="{A82F3256-0888-7340-856A-FFD1FB840D73}"/>
                </a:ext>
              </a:extLst>
            </p:cNvPr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>
              <a:extLst>
                <a:ext uri="{FF2B5EF4-FFF2-40B4-BE49-F238E27FC236}">
                  <a16:creationId xmlns:a16="http://schemas.microsoft.com/office/drawing/2014/main" id="{C3454FDF-145B-4141-9A34-8EE3E23B4B20}"/>
                </a:ext>
              </a:extLst>
            </p:cNvPr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>
              <a:extLst>
                <a:ext uri="{FF2B5EF4-FFF2-40B4-BE49-F238E27FC236}">
                  <a16:creationId xmlns:a16="http://schemas.microsoft.com/office/drawing/2014/main" id="{9A5E57E1-DED1-1940-B02B-829B43A0FD76}"/>
                </a:ext>
              </a:extLst>
            </p:cNvPr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>
              <a:extLst>
                <a:ext uri="{FF2B5EF4-FFF2-40B4-BE49-F238E27FC236}">
                  <a16:creationId xmlns:a16="http://schemas.microsoft.com/office/drawing/2014/main" id="{19FF96E0-5066-4E41-B28D-FADCC421819F}"/>
                </a:ext>
              </a:extLst>
            </p:cNvPr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>
              <a:extLst>
                <a:ext uri="{FF2B5EF4-FFF2-40B4-BE49-F238E27FC236}">
                  <a16:creationId xmlns:a16="http://schemas.microsoft.com/office/drawing/2014/main" id="{975F94C9-B912-4845-8959-D442EDD645A4}"/>
                </a:ext>
              </a:extLst>
            </p:cNvPr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>
              <a:extLst>
                <a:ext uri="{FF2B5EF4-FFF2-40B4-BE49-F238E27FC236}">
                  <a16:creationId xmlns:a16="http://schemas.microsoft.com/office/drawing/2014/main" id="{A44F6ED3-25F7-4C45-9C6E-9A78033EBB7E}"/>
                </a:ext>
              </a:extLst>
            </p:cNvPr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>
              <a:extLst>
                <a:ext uri="{FF2B5EF4-FFF2-40B4-BE49-F238E27FC236}">
                  <a16:creationId xmlns:a16="http://schemas.microsoft.com/office/drawing/2014/main" id="{DA34B7FA-8132-3443-8A31-B5D5EACE669A}"/>
                </a:ext>
              </a:extLst>
            </p:cNvPr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>
              <a:extLst>
                <a:ext uri="{FF2B5EF4-FFF2-40B4-BE49-F238E27FC236}">
                  <a16:creationId xmlns:a16="http://schemas.microsoft.com/office/drawing/2014/main" id="{02E38B28-B247-E144-992D-4DD256FAE7B6}"/>
                </a:ext>
              </a:extLst>
            </p:cNvPr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>
              <a:extLst>
                <a:ext uri="{FF2B5EF4-FFF2-40B4-BE49-F238E27FC236}">
                  <a16:creationId xmlns:a16="http://schemas.microsoft.com/office/drawing/2014/main" id="{65CD3363-6127-794B-8729-9B8B991CE15A}"/>
                </a:ext>
              </a:extLst>
            </p:cNvPr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>
              <a:extLst>
                <a:ext uri="{FF2B5EF4-FFF2-40B4-BE49-F238E27FC236}">
                  <a16:creationId xmlns:a16="http://schemas.microsoft.com/office/drawing/2014/main" id="{5EC55272-C107-E745-B5BF-8C84D1302957}"/>
                </a:ext>
              </a:extLst>
            </p:cNvPr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>
              <a:extLst>
                <a:ext uri="{FF2B5EF4-FFF2-40B4-BE49-F238E27FC236}">
                  <a16:creationId xmlns:a16="http://schemas.microsoft.com/office/drawing/2014/main" id="{F97A9DED-F2AA-6E45-B2D2-7EA56D66F837}"/>
                </a:ext>
              </a:extLst>
            </p:cNvPr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>
              <a:extLst>
                <a:ext uri="{FF2B5EF4-FFF2-40B4-BE49-F238E27FC236}">
                  <a16:creationId xmlns:a16="http://schemas.microsoft.com/office/drawing/2014/main" id="{71DB7011-A108-AF4D-A5A3-421478204B34}"/>
                </a:ext>
              </a:extLst>
            </p:cNvPr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>
              <a:extLst>
                <a:ext uri="{FF2B5EF4-FFF2-40B4-BE49-F238E27FC236}">
                  <a16:creationId xmlns:a16="http://schemas.microsoft.com/office/drawing/2014/main" id="{38669CC4-0FC8-D441-A872-74B38C2D4716}"/>
                </a:ext>
              </a:extLst>
            </p:cNvPr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>
              <a:extLst>
                <a:ext uri="{FF2B5EF4-FFF2-40B4-BE49-F238E27FC236}">
                  <a16:creationId xmlns:a16="http://schemas.microsoft.com/office/drawing/2014/main" id="{CB530CB5-B4AF-9645-ACB9-0025EC65C9EF}"/>
                </a:ext>
              </a:extLst>
            </p:cNvPr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>
              <a:extLst>
                <a:ext uri="{FF2B5EF4-FFF2-40B4-BE49-F238E27FC236}">
                  <a16:creationId xmlns:a16="http://schemas.microsoft.com/office/drawing/2014/main" id="{A71F474E-ACAA-624C-92A1-63DB1BFA0039}"/>
                </a:ext>
              </a:extLst>
            </p:cNvPr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>
              <a:extLst>
                <a:ext uri="{FF2B5EF4-FFF2-40B4-BE49-F238E27FC236}">
                  <a16:creationId xmlns:a16="http://schemas.microsoft.com/office/drawing/2014/main" id="{BED2521F-3854-F84B-955D-DBFE4FF3A5FE}"/>
                </a:ext>
              </a:extLst>
            </p:cNvPr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>
              <a:extLst>
                <a:ext uri="{FF2B5EF4-FFF2-40B4-BE49-F238E27FC236}">
                  <a16:creationId xmlns:a16="http://schemas.microsoft.com/office/drawing/2014/main" id="{329732AB-93D1-A04A-A4A2-CF47BEDCAD4F}"/>
                </a:ext>
              </a:extLst>
            </p:cNvPr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>
              <a:extLst>
                <a:ext uri="{FF2B5EF4-FFF2-40B4-BE49-F238E27FC236}">
                  <a16:creationId xmlns:a16="http://schemas.microsoft.com/office/drawing/2014/main" id="{AC6EF015-F086-2942-A15A-590800EACEB3}"/>
                </a:ext>
              </a:extLst>
            </p:cNvPr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>
              <a:extLst>
                <a:ext uri="{FF2B5EF4-FFF2-40B4-BE49-F238E27FC236}">
                  <a16:creationId xmlns:a16="http://schemas.microsoft.com/office/drawing/2014/main" id="{7FF4F108-F9B4-C548-AB76-3B315E7B1AD7}"/>
                </a:ext>
              </a:extLst>
            </p:cNvPr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>
              <a:extLst>
                <a:ext uri="{FF2B5EF4-FFF2-40B4-BE49-F238E27FC236}">
                  <a16:creationId xmlns:a16="http://schemas.microsoft.com/office/drawing/2014/main" id="{494CB962-2419-1044-B469-3A5099F98FAA}"/>
                </a:ext>
              </a:extLst>
            </p:cNvPr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>
              <a:extLst>
                <a:ext uri="{FF2B5EF4-FFF2-40B4-BE49-F238E27FC236}">
                  <a16:creationId xmlns:a16="http://schemas.microsoft.com/office/drawing/2014/main" id="{60B0898E-4B62-6644-83C6-194936B0B6D4}"/>
                </a:ext>
              </a:extLst>
            </p:cNvPr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>
              <a:extLst>
                <a:ext uri="{FF2B5EF4-FFF2-40B4-BE49-F238E27FC236}">
                  <a16:creationId xmlns:a16="http://schemas.microsoft.com/office/drawing/2014/main" id="{5382B5EB-049F-334A-AED5-439180B05DAD}"/>
                </a:ext>
              </a:extLst>
            </p:cNvPr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>
              <a:extLst>
                <a:ext uri="{FF2B5EF4-FFF2-40B4-BE49-F238E27FC236}">
                  <a16:creationId xmlns:a16="http://schemas.microsoft.com/office/drawing/2014/main" id="{B25B50ED-B227-B24A-A235-35CF7EA5EB2A}"/>
                </a:ext>
              </a:extLst>
            </p:cNvPr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>
              <a:extLst>
                <a:ext uri="{FF2B5EF4-FFF2-40B4-BE49-F238E27FC236}">
                  <a16:creationId xmlns:a16="http://schemas.microsoft.com/office/drawing/2014/main" id="{3DF090D1-0615-724F-BC5A-0722067C36E1}"/>
                </a:ext>
              </a:extLst>
            </p:cNvPr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>
              <a:extLst>
                <a:ext uri="{FF2B5EF4-FFF2-40B4-BE49-F238E27FC236}">
                  <a16:creationId xmlns:a16="http://schemas.microsoft.com/office/drawing/2014/main" id="{736D6EA1-26C8-6B4C-B206-563587DBA802}"/>
                </a:ext>
              </a:extLst>
            </p:cNvPr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>
              <a:extLst>
                <a:ext uri="{FF2B5EF4-FFF2-40B4-BE49-F238E27FC236}">
                  <a16:creationId xmlns:a16="http://schemas.microsoft.com/office/drawing/2014/main" id="{8992DBE4-5514-2949-8F71-792BC7031E4D}"/>
                </a:ext>
              </a:extLst>
            </p:cNvPr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>
              <a:extLst>
                <a:ext uri="{FF2B5EF4-FFF2-40B4-BE49-F238E27FC236}">
                  <a16:creationId xmlns:a16="http://schemas.microsoft.com/office/drawing/2014/main" id="{D156B285-7431-8C44-8C9D-936B5D97C4A3}"/>
                </a:ext>
              </a:extLst>
            </p:cNvPr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>
              <a:extLst>
                <a:ext uri="{FF2B5EF4-FFF2-40B4-BE49-F238E27FC236}">
                  <a16:creationId xmlns:a16="http://schemas.microsoft.com/office/drawing/2014/main" id="{2F93FB8C-FDBB-4F4E-9F88-85512BC2F9A8}"/>
                </a:ext>
              </a:extLst>
            </p:cNvPr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>
              <a:extLst>
                <a:ext uri="{FF2B5EF4-FFF2-40B4-BE49-F238E27FC236}">
                  <a16:creationId xmlns:a16="http://schemas.microsoft.com/office/drawing/2014/main" id="{388CD2B9-BE5F-0449-8CD4-84FEC07F9475}"/>
                </a:ext>
              </a:extLst>
            </p:cNvPr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>
              <a:extLst>
                <a:ext uri="{FF2B5EF4-FFF2-40B4-BE49-F238E27FC236}">
                  <a16:creationId xmlns:a16="http://schemas.microsoft.com/office/drawing/2014/main" id="{CAA2377C-FAD6-1D4F-BB05-34470D4C541A}"/>
                </a:ext>
              </a:extLst>
            </p:cNvPr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>
              <a:extLst>
                <a:ext uri="{FF2B5EF4-FFF2-40B4-BE49-F238E27FC236}">
                  <a16:creationId xmlns:a16="http://schemas.microsoft.com/office/drawing/2014/main" id="{9234AFC8-1502-D543-8743-09252FBE9AB9}"/>
                </a:ext>
              </a:extLst>
            </p:cNvPr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>
              <a:extLst>
                <a:ext uri="{FF2B5EF4-FFF2-40B4-BE49-F238E27FC236}">
                  <a16:creationId xmlns:a16="http://schemas.microsoft.com/office/drawing/2014/main" id="{A04AA73B-E2A3-5C48-9A04-A058B0AECB20}"/>
                </a:ext>
              </a:extLst>
            </p:cNvPr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>
              <a:extLst>
                <a:ext uri="{FF2B5EF4-FFF2-40B4-BE49-F238E27FC236}">
                  <a16:creationId xmlns:a16="http://schemas.microsoft.com/office/drawing/2014/main" id="{FA012868-9DB7-5A43-B11C-4A00D645AB54}"/>
                </a:ext>
              </a:extLst>
            </p:cNvPr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>
              <a:extLst>
                <a:ext uri="{FF2B5EF4-FFF2-40B4-BE49-F238E27FC236}">
                  <a16:creationId xmlns:a16="http://schemas.microsoft.com/office/drawing/2014/main" id="{E8915CA2-8F5F-C641-86A1-7B1F9D19EAE1}"/>
                </a:ext>
              </a:extLst>
            </p:cNvPr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>
              <a:extLst>
                <a:ext uri="{FF2B5EF4-FFF2-40B4-BE49-F238E27FC236}">
                  <a16:creationId xmlns:a16="http://schemas.microsoft.com/office/drawing/2014/main" id="{D15D433E-5F23-3043-8DC0-1451F0A1F96C}"/>
                </a:ext>
              </a:extLst>
            </p:cNvPr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>
              <a:extLst>
                <a:ext uri="{FF2B5EF4-FFF2-40B4-BE49-F238E27FC236}">
                  <a16:creationId xmlns:a16="http://schemas.microsoft.com/office/drawing/2014/main" id="{70F15A3F-7B91-6D4A-85EB-EF9E7DA11FA1}"/>
                </a:ext>
              </a:extLst>
            </p:cNvPr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>
              <a:extLst>
                <a:ext uri="{FF2B5EF4-FFF2-40B4-BE49-F238E27FC236}">
                  <a16:creationId xmlns:a16="http://schemas.microsoft.com/office/drawing/2014/main" id="{0701D949-B41E-7C45-9B4A-FCDBBB59D642}"/>
                </a:ext>
              </a:extLst>
            </p:cNvPr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>
              <a:extLst>
                <a:ext uri="{FF2B5EF4-FFF2-40B4-BE49-F238E27FC236}">
                  <a16:creationId xmlns:a16="http://schemas.microsoft.com/office/drawing/2014/main" id="{290599C9-2299-3646-A054-39C02E73E040}"/>
                </a:ext>
              </a:extLst>
            </p:cNvPr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>
              <a:extLst>
                <a:ext uri="{FF2B5EF4-FFF2-40B4-BE49-F238E27FC236}">
                  <a16:creationId xmlns:a16="http://schemas.microsoft.com/office/drawing/2014/main" id="{2304625C-C0A8-2C4E-BF0F-DD990B213750}"/>
                </a:ext>
              </a:extLst>
            </p:cNvPr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>
              <a:extLst>
                <a:ext uri="{FF2B5EF4-FFF2-40B4-BE49-F238E27FC236}">
                  <a16:creationId xmlns:a16="http://schemas.microsoft.com/office/drawing/2014/main" id="{2BF8B488-1BA3-2940-800C-23D78A3E96C9}"/>
                </a:ext>
              </a:extLst>
            </p:cNvPr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>
              <a:extLst>
                <a:ext uri="{FF2B5EF4-FFF2-40B4-BE49-F238E27FC236}">
                  <a16:creationId xmlns:a16="http://schemas.microsoft.com/office/drawing/2014/main" id="{81EE5C55-8FC8-5048-9205-4C26552D3417}"/>
                </a:ext>
              </a:extLst>
            </p:cNvPr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>
              <a:extLst>
                <a:ext uri="{FF2B5EF4-FFF2-40B4-BE49-F238E27FC236}">
                  <a16:creationId xmlns:a16="http://schemas.microsoft.com/office/drawing/2014/main" id="{AB375289-F046-CB47-AFC5-63A661DC2CCA}"/>
                </a:ext>
              </a:extLst>
            </p:cNvPr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>
              <a:extLst>
                <a:ext uri="{FF2B5EF4-FFF2-40B4-BE49-F238E27FC236}">
                  <a16:creationId xmlns:a16="http://schemas.microsoft.com/office/drawing/2014/main" id="{E3FA1101-5FEB-1643-87DC-1188293FB25D}"/>
                </a:ext>
              </a:extLst>
            </p:cNvPr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>
              <a:extLst>
                <a:ext uri="{FF2B5EF4-FFF2-40B4-BE49-F238E27FC236}">
                  <a16:creationId xmlns:a16="http://schemas.microsoft.com/office/drawing/2014/main" id="{6A848023-F759-E842-9D33-F3880EBE82A9}"/>
                </a:ext>
              </a:extLst>
            </p:cNvPr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>
              <a:extLst>
                <a:ext uri="{FF2B5EF4-FFF2-40B4-BE49-F238E27FC236}">
                  <a16:creationId xmlns:a16="http://schemas.microsoft.com/office/drawing/2014/main" id="{03B4C651-175A-5D49-8DB8-1D75A40F0426}"/>
                </a:ext>
              </a:extLst>
            </p:cNvPr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>
              <a:extLst>
                <a:ext uri="{FF2B5EF4-FFF2-40B4-BE49-F238E27FC236}">
                  <a16:creationId xmlns:a16="http://schemas.microsoft.com/office/drawing/2014/main" id="{9FFD6F7B-3039-8A4F-BC74-0A7D1B46F8D3}"/>
                </a:ext>
              </a:extLst>
            </p:cNvPr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>
              <a:extLst>
                <a:ext uri="{FF2B5EF4-FFF2-40B4-BE49-F238E27FC236}">
                  <a16:creationId xmlns:a16="http://schemas.microsoft.com/office/drawing/2014/main" id="{CFE1D498-805E-1A47-A7B9-7304F72D457B}"/>
                </a:ext>
              </a:extLst>
            </p:cNvPr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>
              <a:extLst>
                <a:ext uri="{FF2B5EF4-FFF2-40B4-BE49-F238E27FC236}">
                  <a16:creationId xmlns:a16="http://schemas.microsoft.com/office/drawing/2014/main" id="{18CAA5D8-0093-5D45-9AEB-42394DEB427C}"/>
                </a:ext>
              </a:extLst>
            </p:cNvPr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>
              <a:extLst>
                <a:ext uri="{FF2B5EF4-FFF2-40B4-BE49-F238E27FC236}">
                  <a16:creationId xmlns:a16="http://schemas.microsoft.com/office/drawing/2014/main" id="{DD26FFC1-894B-6747-9C5B-9E3D06EA3626}"/>
                </a:ext>
              </a:extLst>
            </p:cNvPr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>
              <a:extLst>
                <a:ext uri="{FF2B5EF4-FFF2-40B4-BE49-F238E27FC236}">
                  <a16:creationId xmlns:a16="http://schemas.microsoft.com/office/drawing/2014/main" id="{3EFFC722-C49A-A849-940D-A4FFA13E44E5}"/>
                </a:ext>
              </a:extLst>
            </p:cNvPr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>
              <a:extLst>
                <a:ext uri="{FF2B5EF4-FFF2-40B4-BE49-F238E27FC236}">
                  <a16:creationId xmlns:a16="http://schemas.microsoft.com/office/drawing/2014/main" id="{833C50DC-67AF-F94E-B971-4711CE84644F}"/>
                </a:ext>
              </a:extLst>
            </p:cNvPr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>
              <a:extLst>
                <a:ext uri="{FF2B5EF4-FFF2-40B4-BE49-F238E27FC236}">
                  <a16:creationId xmlns:a16="http://schemas.microsoft.com/office/drawing/2014/main" id="{9290185C-7C4C-394E-A767-53A42A134E3F}"/>
                </a:ext>
              </a:extLst>
            </p:cNvPr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>
              <a:extLst>
                <a:ext uri="{FF2B5EF4-FFF2-40B4-BE49-F238E27FC236}">
                  <a16:creationId xmlns:a16="http://schemas.microsoft.com/office/drawing/2014/main" id="{E1C9767C-949A-A548-92CD-C521CE777BB2}"/>
                </a:ext>
              </a:extLst>
            </p:cNvPr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>
              <a:extLst>
                <a:ext uri="{FF2B5EF4-FFF2-40B4-BE49-F238E27FC236}">
                  <a16:creationId xmlns:a16="http://schemas.microsoft.com/office/drawing/2014/main" id="{5CEC946A-E4F2-4146-A200-F9B552FB1A6F}"/>
                </a:ext>
              </a:extLst>
            </p:cNvPr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>
              <a:extLst>
                <a:ext uri="{FF2B5EF4-FFF2-40B4-BE49-F238E27FC236}">
                  <a16:creationId xmlns:a16="http://schemas.microsoft.com/office/drawing/2014/main" id="{6E0502FE-2DBC-2048-9686-496085869B40}"/>
                </a:ext>
              </a:extLst>
            </p:cNvPr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>
              <a:extLst>
                <a:ext uri="{FF2B5EF4-FFF2-40B4-BE49-F238E27FC236}">
                  <a16:creationId xmlns:a16="http://schemas.microsoft.com/office/drawing/2014/main" id="{46E83561-ACEE-2741-86D5-EE38E6423C5E}"/>
                </a:ext>
              </a:extLst>
            </p:cNvPr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>
              <a:extLst>
                <a:ext uri="{FF2B5EF4-FFF2-40B4-BE49-F238E27FC236}">
                  <a16:creationId xmlns:a16="http://schemas.microsoft.com/office/drawing/2014/main" id="{AFDF4518-0DE6-D84F-972C-C51E81DDFBB9}"/>
                </a:ext>
              </a:extLst>
            </p:cNvPr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>
              <a:extLst>
                <a:ext uri="{FF2B5EF4-FFF2-40B4-BE49-F238E27FC236}">
                  <a16:creationId xmlns:a16="http://schemas.microsoft.com/office/drawing/2014/main" id="{E65AF41C-E485-3B4B-9E71-968F04B2B37C}"/>
                </a:ext>
              </a:extLst>
            </p:cNvPr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>
              <a:extLst>
                <a:ext uri="{FF2B5EF4-FFF2-40B4-BE49-F238E27FC236}">
                  <a16:creationId xmlns:a16="http://schemas.microsoft.com/office/drawing/2014/main" id="{C7F7018E-DDC6-654B-A367-92535A976C09}"/>
                </a:ext>
              </a:extLst>
            </p:cNvPr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>
              <a:extLst>
                <a:ext uri="{FF2B5EF4-FFF2-40B4-BE49-F238E27FC236}">
                  <a16:creationId xmlns:a16="http://schemas.microsoft.com/office/drawing/2014/main" id="{6ABFB930-FF7F-7444-A203-5C9BB6542638}"/>
                </a:ext>
              </a:extLst>
            </p:cNvPr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>
              <a:extLst>
                <a:ext uri="{FF2B5EF4-FFF2-40B4-BE49-F238E27FC236}">
                  <a16:creationId xmlns:a16="http://schemas.microsoft.com/office/drawing/2014/main" id="{D3D1E03F-10A2-2640-B857-AD060072E167}"/>
                </a:ext>
              </a:extLst>
            </p:cNvPr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>
              <a:extLst>
                <a:ext uri="{FF2B5EF4-FFF2-40B4-BE49-F238E27FC236}">
                  <a16:creationId xmlns:a16="http://schemas.microsoft.com/office/drawing/2014/main" id="{636885FC-7845-CA4E-88E9-40FA9EC43ADD}"/>
                </a:ext>
              </a:extLst>
            </p:cNvPr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>
              <a:extLst>
                <a:ext uri="{FF2B5EF4-FFF2-40B4-BE49-F238E27FC236}">
                  <a16:creationId xmlns:a16="http://schemas.microsoft.com/office/drawing/2014/main" id="{ECC306EC-B995-E247-952A-C69818FD1277}"/>
                </a:ext>
              </a:extLst>
            </p:cNvPr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>
              <a:extLst>
                <a:ext uri="{FF2B5EF4-FFF2-40B4-BE49-F238E27FC236}">
                  <a16:creationId xmlns:a16="http://schemas.microsoft.com/office/drawing/2014/main" id="{EF73EC34-C8E8-394E-AA89-82ECFF7517B5}"/>
                </a:ext>
              </a:extLst>
            </p:cNvPr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>
              <a:extLst>
                <a:ext uri="{FF2B5EF4-FFF2-40B4-BE49-F238E27FC236}">
                  <a16:creationId xmlns:a16="http://schemas.microsoft.com/office/drawing/2014/main" id="{C8744197-67D3-6944-AC83-5BAD66793191}"/>
                </a:ext>
              </a:extLst>
            </p:cNvPr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>
              <a:extLst>
                <a:ext uri="{FF2B5EF4-FFF2-40B4-BE49-F238E27FC236}">
                  <a16:creationId xmlns:a16="http://schemas.microsoft.com/office/drawing/2014/main" id="{55E105B3-0BF5-4E40-9DE6-9D062E02DAA7}"/>
                </a:ext>
              </a:extLst>
            </p:cNvPr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>
              <a:extLst>
                <a:ext uri="{FF2B5EF4-FFF2-40B4-BE49-F238E27FC236}">
                  <a16:creationId xmlns:a16="http://schemas.microsoft.com/office/drawing/2014/main" id="{E160985B-ADDB-C740-A9B3-7E30270B32EE}"/>
                </a:ext>
              </a:extLst>
            </p:cNvPr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>
              <a:extLst>
                <a:ext uri="{FF2B5EF4-FFF2-40B4-BE49-F238E27FC236}">
                  <a16:creationId xmlns:a16="http://schemas.microsoft.com/office/drawing/2014/main" id="{0043CFDB-5C9F-9F4F-8F62-26F571254D9A}"/>
                </a:ext>
              </a:extLst>
            </p:cNvPr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>
              <a:extLst>
                <a:ext uri="{FF2B5EF4-FFF2-40B4-BE49-F238E27FC236}">
                  <a16:creationId xmlns:a16="http://schemas.microsoft.com/office/drawing/2014/main" id="{A0B7BB7C-9018-7841-AC76-A9CB1FBFC33E}"/>
                </a:ext>
              </a:extLst>
            </p:cNvPr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>
              <a:extLst>
                <a:ext uri="{FF2B5EF4-FFF2-40B4-BE49-F238E27FC236}">
                  <a16:creationId xmlns:a16="http://schemas.microsoft.com/office/drawing/2014/main" id="{79CB29F0-0C70-414C-9E75-24A49AA724B8}"/>
                </a:ext>
              </a:extLst>
            </p:cNvPr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>
              <a:extLst>
                <a:ext uri="{FF2B5EF4-FFF2-40B4-BE49-F238E27FC236}">
                  <a16:creationId xmlns:a16="http://schemas.microsoft.com/office/drawing/2014/main" id="{10195039-B1EB-204A-962D-1DDB1177C95E}"/>
                </a:ext>
              </a:extLst>
            </p:cNvPr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>
              <a:extLst>
                <a:ext uri="{FF2B5EF4-FFF2-40B4-BE49-F238E27FC236}">
                  <a16:creationId xmlns:a16="http://schemas.microsoft.com/office/drawing/2014/main" id="{20DB62FA-AE1F-AF4B-A5BB-BB3563FE6832}"/>
                </a:ext>
              </a:extLst>
            </p:cNvPr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>
              <a:extLst>
                <a:ext uri="{FF2B5EF4-FFF2-40B4-BE49-F238E27FC236}">
                  <a16:creationId xmlns:a16="http://schemas.microsoft.com/office/drawing/2014/main" id="{E7978550-60CE-DA4B-B51D-AFC518A39D37}"/>
                </a:ext>
              </a:extLst>
            </p:cNvPr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>
              <a:extLst>
                <a:ext uri="{FF2B5EF4-FFF2-40B4-BE49-F238E27FC236}">
                  <a16:creationId xmlns:a16="http://schemas.microsoft.com/office/drawing/2014/main" id="{E81F8118-EF40-0B4E-9D8E-A7E9CA0F298B}"/>
                </a:ext>
              </a:extLst>
            </p:cNvPr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>
              <a:extLst>
                <a:ext uri="{FF2B5EF4-FFF2-40B4-BE49-F238E27FC236}">
                  <a16:creationId xmlns:a16="http://schemas.microsoft.com/office/drawing/2014/main" id="{906E9F39-2BCF-C142-81D9-D05F3C26A623}"/>
                </a:ext>
              </a:extLst>
            </p:cNvPr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>
              <a:extLst>
                <a:ext uri="{FF2B5EF4-FFF2-40B4-BE49-F238E27FC236}">
                  <a16:creationId xmlns:a16="http://schemas.microsoft.com/office/drawing/2014/main" id="{E010B95E-66DA-344E-A5C5-B629369CF809}"/>
                </a:ext>
              </a:extLst>
            </p:cNvPr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>
              <a:extLst>
                <a:ext uri="{FF2B5EF4-FFF2-40B4-BE49-F238E27FC236}">
                  <a16:creationId xmlns:a16="http://schemas.microsoft.com/office/drawing/2014/main" id="{6C591FC4-B25C-B540-B17A-549E73B8BA7A}"/>
                </a:ext>
              </a:extLst>
            </p:cNvPr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>
              <a:extLst>
                <a:ext uri="{FF2B5EF4-FFF2-40B4-BE49-F238E27FC236}">
                  <a16:creationId xmlns:a16="http://schemas.microsoft.com/office/drawing/2014/main" id="{6A797B29-9BAF-0F4E-B68D-AC7BF39F8842}"/>
                </a:ext>
              </a:extLst>
            </p:cNvPr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>
              <a:extLst>
                <a:ext uri="{FF2B5EF4-FFF2-40B4-BE49-F238E27FC236}">
                  <a16:creationId xmlns:a16="http://schemas.microsoft.com/office/drawing/2014/main" id="{5E041DD3-DA81-3145-91EF-5DE0AD1A9801}"/>
                </a:ext>
              </a:extLst>
            </p:cNvPr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>
              <a:extLst>
                <a:ext uri="{FF2B5EF4-FFF2-40B4-BE49-F238E27FC236}">
                  <a16:creationId xmlns:a16="http://schemas.microsoft.com/office/drawing/2014/main" id="{F89B3A4E-9BC7-2C47-AA99-7C0A14F734FE}"/>
                </a:ext>
              </a:extLst>
            </p:cNvPr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>
              <a:extLst>
                <a:ext uri="{FF2B5EF4-FFF2-40B4-BE49-F238E27FC236}">
                  <a16:creationId xmlns:a16="http://schemas.microsoft.com/office/drawing/2014/main" id="{8B9EF169-B638-3C4F-8C80-BE8DB7C38F61}"/>
                </a:ext>
              </a:extLst>
            </p:cNvPr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>
              <a:extLst>
                <a:ext uri="{FF2B5EF4-FFF2-40B4-BE49-F238E27FC236}">
                  <a16:creationId xmlns:a16="http://schemas.microsoft.com/office/drawing/2014/main" id="{D7DE9808-8FFE-7D47-8E95-FF811D60E9B7}"/>
                </a:ext>
              </a:extLst>
            </p:cNvPr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>
              <a:extLst>
                <a:ext uri="{FF2B5EF4-FFF2-40B4-BE49-F238E27FC236}">
                  <a16:creationId xmlns:a16="http://schemas.microsoft.com/office/drawing/2014/main" id="{46ED470C-4395-3F4E-AF01-84772BEF633F}"/>
                </a:ext>
              </a:extLst>
            </p:cNvPr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>
              <a:extLst>
                <a:ext uri="{FF2B5EF4-FFF2-40B4-BE49-F238E27FC236}">
                  <a16:creationId xmlns:a16="http://schemas.microsoft.com/office/drawing/2014/main" id="{7825A0FB-38CB-5D4F-AA66-1844AFF19718}"/>
                </a:ext>
              </a:extLst>
            </p:cNvPr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>
              <a:extLst>
                <a:ext uri="{FF2B5EF4-FFF2-40B4-BE49-F238E27FC236}">
                  <a16:creationId xmlns:a16="http://schemas.microsoft.com/office/drawing/2014/main" id="{28E6CF36-68D5-1549-A30D-18F142B36A89}"/>
                </a:ext>
              </a:extLst>
            </p:cNvPr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>
              <a:extLst>
                <a:ext uri="{FF2B5EF4-FFF2-40B4-BE49-F238E27FC236}">
                  <a16:creationId xmlns:a16="http://schemas.microsoft.com/office/drawing/2014/main" id="{AFF4E3E6-FA4D-914A-837E-789F2937A52A}"/>
                </a:ext>
              </a:extLst>
            </p:cNvPr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>
              <a:extLst>
                <a:ext uri="{FF2B5EF4-FFF2-40B4-BE49-F238E27FC236}">
                  <a16:creationId xmlns:a16="http://schemas.microsoft.com/office/drawing/2014/main" id="{A81848DF-3CFD-1949-94DE-0E8CF3955399}"/>
                </a:ext>
              </a:extLst>
            </p:cNvPr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>
              <a:extLst>
                <a:ext uri="{FF2B5EF4-FFF2-40B4-BE49-F238E27FC236}">
                  <a16:creationId xmlns:a16="http://schemas.microsoft.com/office/drawing/2014/main" id="{3256A14C-FB42-854B-BA22-CA508ED1C7E7}"/>
                </a:ext>
              </a:extLst>
            </p:cNvPr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>
              <a:extLst>
                <a:ext uri="{FF2B5EF4-FFF2-40B4-BE49-F238E27FC236}">
                  <a16:creationId xmlns:a16="http://schemas.microsoft.com/office/drawing/2014/main" id="{ED17F41B-54F1-4944-8D7E-5BC3697646FC}"/>
                </a:ext>
              </a:extLst>
            </p:cNvPr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>
              <a:extLst>
                <a:ext uri="{FF2B5EF4-FFF2-40B4-BE49-F238E27FC236}">
                  <a16:creationId xmlns:a16="http://schemas.microsoft.com/office/drawing/2014/main" id="{D2B211D9-199F-D949-9040-3E77E32839BD}"/>
                </a:ext>
              </a:extLst>
            </p:cNvPr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>
              <a:extLst>
                <a:ext uri="{FF2B5EF4-FFF2-40B4-BE49-F238E27FC236}">
                  <a16:creationId xmlns:a16="http://schemas.microsoft.com/office/drawing/2014/main" id="{9E906106-6CC6-354E-8F3D-2B828D2FAF8D}"/>
                </a:ext>
              </a:extLst>
            </p:cNvPr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>
              <a:extLst>
                <a:ext uri="{FF2B5EF4-FFF2-40B4-BE49-F238E27FC236}">
                  <a16:creationId xmlns:a16="http://schemas.microsoft.com/office/drawing/2014/main" id="{1426F3DE-5978-7849-9F35-54ADAEA6D8BB}"/>
                </a:ext>
              </a:extLst>
            </p:cNvPr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>
              <a:extLst>
                <a:ext uri="{FF2B5EF4-FFF2-40B4-BE49-F238E27FC236}">
                  <a16:creationId xmlns:a16="http://schemas.microsoft.com/office/drawing/2014/main" id="{78E11455-EA88-CC40-87F5-AE915C132ED0}"/>
                </a:ext>
              </a:extLst>
            </p:cNvPr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>
              <a:extLst>
                <a:ext uri="{FF2B5EF4-FFF2-40B4-BE49-F238E27FC236}">
                  <a16:creationId xmlns:a16="http://schemas.microsoft.com/office/drawing/2014/main" id="{50430711-6145-ED41-A804-7BDAC8BAC09A}"/>
                </a:ext>
              </a:extLst>
            </p:cNvPr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>
              <a:extLst>
                <a:ext uri="{FF2B5EF4-FFF2-40B4-BE49-F238E27FC236}">
                  <a16:creationId xmlns:a16="http://schemas.microsoft.com/office/drawing/2014/main" id="{2CC16D78-B78D-8042-B147-F6790F7224E8}"/>
                </a:ext>
              </a:extLst>
            </p:cNvPr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>
              <a:extLst>
                <a:ext uri="{FF2B5EF4-FFF2-40B4-BE49-F238E27FC236}">
                  <a16:creationId xmlns:a16="http://schemas.microsoft.com/office/drawing/2014/main" id="{E7A8D72B-C8D6-034C-90C8-E3B20E4FCD5A}"/>
                </a:ext>
              </a:extLst>
            </p:cNvPr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>
              <a:extLst>
                <a:ext uri="{FF2B5EF4-FFF2-40B4-BE49-F238E27FC236}">
                  <a16:creationId xmlns:a16="http://schemas.microsoft.com/office/drawing/2014/main" id="{0DBC6552-5FB2-B748-843B-688CDFF15323}"/>
                </a:ext>
              </a:extLst>
            </p:cNvPr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>
              <a:extLst>
                <a:ext uri="{FF2B5EF4-FFF2-40B4-BE49-F238E27FC236}">
                  <a16:creationId xmlns:a16="http://schemas.microsoft.com/office/drawing/2014/main" id="{EF2D251A-4D9E-D846-85A6-F44115932CC9}"/>
                </a:ext>
              </a:extLst>
            </p:cNvPr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>
              <a:extLst>
                <a:ext uri="{FF2B5EF4-FFF2-40B4-BE49-F238E27FC236}">
                  <a16:creationId xmlns:a16="http://schemas.microsoft.com/office/drawing/2014/main" id="{6972B282-7D21-EC43-A37C-BD33C5740A29}"/>
                </a:ext>
              </a:extLst>
            </p:cNvPr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26" name="Picture 6" descr="Y:\IMMAGINE _COORDINATA_2014\PPT\loghi_PNG\01_polimi_centrato_BN_negativo_outline.png">
            <a:extLst>
              <a:ext uri="{FF2B5EF4-FFF2-40B4-BE49-F238E27FC236}">
                <a16:creationId xmlns:a16="http://schemas.microsoft.com/office/drawing/2014/main" id="{3368F9A0-55FE-4642-BF82-227C51955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0585" y="395873"/>
            <a:ext cx="1442830" cy="1106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8" name="Rettangolo 127">
            <a:extLst>
              <a:ext uri="{FF2B5EF4-FFF2-40B4-BE49-F238E27FC236}">
                <a16:creationId xmlns:a16="http://schemas.microsoft.com/office/drawing/2014/main" id="{CD5384CA-795F-4E44-BE7C-4863251E81B9}"/>
              </a:ext>
            </a:extLst>
          </p:cNvPr>
          <p:cNvSpPr/>
          <p:nvPr/>
        </p:nvSpPr>
        <p:spPr>
          <a:xfrm>
            <a:off x="1" y="5943600"/>
            <a:ext cx="91440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Freeform: Shape 4">
            <a:extLst>
              <a:ext uri="{FF2B5EF4-FFF2-40B4-BE49-F238E27FC236}">
                <a16:creationId xmlns:a16="http://schemas.microsoft.com/office/drawing/2014/main" id="{07D55B00-9C2D-0948-A306-05B0D71BCD31}"/>
              </a:ext>
            </a:extLst>
          </p:cNvPr>
          <p:cNvSpPr/>
          <p:nvPr/>
        </p:nvSpPr>
        <p:spPr>
          <a:xfrm>
            <a:off x="0" y="5630810"/>
            <a:ext cx="9144000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rgbClr val="6085A0"/>
            </a:solidFill>
            <a:prstDash val="solid"/>
            <a:round/>
          </a:ln>
        </p:spPr>
        <p:txBody>
          <a:bodyPr lIns="90000"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073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C16DDC9-AE69-6949-8681-292A66375E80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4B814CBF-E585-F243-B40B-62D4D1C7DE1D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Ensemble: combine multiple classifiers</a:t>
            </a:r>
          </a:p>
        </p:txBody>
      </p:sp>
      <p:grpSp>
        <p:nvGrpSpPr>
          <p:cNvPr id="2" name="Gruppo 1">
            <a:extLst>
              <a:ext uri="{FF2B5EF4-FFF2-40B4-BE49-F238E27FC236}">
                <a16:creationId xmlns:a16="http://schemas.microsoft.com/office/drawing/2014/main" id="{AFC3DEBD-F64D-9446-A4A1-95187FB1D301}"/>
              </a:ext>
            </a:extLst>
          </p:cNvPr>
          <p:cNvGrpSpPr/>
          <p:nvPr/>
        </p:nvGrpSpPr>
        <p:grpSpPr>
          <a:xfrm>
            <a:off x="467998" y="1647701"/>
            <a:ext cx="7392673" cy="3728852"/>
            <a:chOff x="942751" y="1350927"/>
            <a:chExt cx="7392673" cy="37288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9">
                  <a:extLst>
                    <a:ext uri="{FF2B5EF4-FFF2-40B4-BE49-F238E27FC236}">
                      <a16:creationId xmlns:a16="http://schemas.microsoft.com/office/drawing/2014/main" id="{9042478D-1367-F946-975A-B82FDCF95E22}"/>
                    </a:ext>
                  </a:extLst>
                </p:cNvPr>
                <p:cNvSpPr txBox="1"/>
                <p:nvPr/>
              </p:nvSpPr>
              <p:spPr>
                <a:xfrm>
                  <a:off x="1346140" y="1469111"/>
                  <a:ext cx="6989284" cy="36106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b="1" dirty="0">
                      <a:solidFill>
                        <a:srgbClr val="0F3E5C"/>
                      </a:solidFill>
                      <a:latin typeface="+mj-lt"/>
                    </a:rPr>
                    <a:t>Entropy Weighted Average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Give less importance to the more uncertain classifiers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Entropy of 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captures the level of uncertainty of that outcome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sz="1600" dirty="0">
                    <a:solidFill>
                      <a:srgbClr val="0F3E5C"/>
                    </a:solidFill>
                    <a:latin typeface="+mj-lt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it-IT" sz="1600" b="0" i="1" smtClean="0">
                            <a:solidFill>
                              <a:srgbClr val="0F3E5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it-IT" sz="1600" b="0" i="1" smtClean="0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it-IT" sz="1600" b="0" i="1" smtClean="0">
                            <a:solidFill>
                              <a:srgbClr val="0F3E5C"/>
                            </a:solidFill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it-IT" sz="1600" i="1" smtClean="0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sSub>
                              <m:sSubPr>
                                <m:ctrlPr>
                                  <a:rPr lang="it-IT" sz="160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it-IT" sz="1600" i="0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e>
                              <m:sub>
                                <m: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fName>
                          <m:e>
                            <m:sSub>
                              <m:sSubPr>
                                <m:ctrlP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it-IT" sz="1600" b="0" i="1" smtClean="0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func>
                              <m:funcPr>
                                <m:ctrlPr>
                                  <a:rPr lang="it-IT" sz="1600" b="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sSub>
                                  <m:sSubPr>
                                    <m:ctrlPr>
                                      <a:rPr lang="it-IT" sz="1600" b="0" i="1" smtClean="0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it-IT" sz="1600" b="0" i="0" smtClean="0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e>
                                  <m:sub>
                                    <m:r>
                                      <a:rPr lang="it-IT" sz="1600" b="0" i="1" smtClean="0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fName>
                              <m:e>
                                <m:d>
                                  <m:dPr>
                                    <m:ctrlPr>
                                      <a:rPr lang="it-IT" sz="1600" b="0" i="1" smtClean="0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b="0" i="1" smtClean="0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𝑝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e>
                        </m:func>
                      </m:oMath>
                    </m:oMathPara>
                  </a14:m>
                  <a:endParaRPr lang="it-IT" sz="1600" i="1" dirty="0">
                    <a:solidFill>
                      <a:srgbClr val="0F3E5C"/>
                    </a:solidFill>
                    <a:latin typeface="+mj-lt"/>
                  </a:endParaRPr>
                </a:p>
                <a:p>
                  <a:endParaRPr lang="it-IT" sz="1600" i="1" dirty="0">
                    <a:solidFill>
                      <a:srgbClr val="0F3E5C"/>
                    </a:solidFill>
                    <a:latin typeface="+mj-lt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Prediction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for label </a:t>
                  </a:r>
                  <a14:m>
                    <m:oMath xmlns:m="http://schemas.openxmlformats.org/officeDocument/2006/math">
                      <m:r>
                        <a:rPr lang="it-IT" sz="1600" i="1">
                          <a:solidFill>
                            <a:srgbClr val="0F3E5C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it-IT" sz="1600" i="1">
                          <a:solidFill>
                            <a:srgbClr val="0F3E5C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is computed as a weighted average of the models’ predictions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it-IT" sz="1600" i="1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sz="1600" i="1">
                            <a:solidFill>
                              <a:srgbClr val="0F3E5C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it-IT" sz="1600" i="1" smtClean="0">
                                <a:solidFill>
                                  <a:srgbClr val="0F3E5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𝑘𝑖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it-IT" sz="1600" i="1" smtClean="0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it-IT" sz="1600" i="1">
                                    <a:solidFill>
                                      <a:srgbClr val="0F3E5C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d>
                                  <m:dPr>
                                    <m:ctrlP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it-IT" sz="1600" i="1">
                                        <a:solidFill>
                                          <a:srgbClr val="0F3E5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h</m:t>
                                        </m:r>
                                      </m:e>
                                      <m:sub>
                                        <m:r>
                                          <a:rPr lang="it-IT" sz="1600" i="1">
                                            <a:solidFill>
                                              <a:srgbClr val="0F3E5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𝑘𝑖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nary>
                          </m:den>
                        </m:f>
                      </m:oMath>
                    </m:oMathPara>
                  </a14:m>
                  <a:endParaRPr lang="it-IT" sz="1600" i="1" dirty="0">
                    <a:solidFill>
                      <a:srgbClr val="0F3E5C"/>
                    </a:solidFill>
                  </a:endParaRPr>
                </a:p>
                <a:p>
                  <a:endParaRPr lang="it-IT" sz="1600" i="1" dirty="0">
                    <a:solidFill>
                      <a:srgbClr val="0F3E5C"/>
                    </a:solidFill>
                  </a:endParaRPr>
                </a:p>
                <a:p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      where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it-IT" sz="1600" i="1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𝑘𝑖</m:t>
                          </m:r>
                        </m:sub>
                      </m:sSub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is the output of classifier </a:t>
                  </a:r>
                  <a14:m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F3E5C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for label </a:t>
                  </a:r>
                  <a14:m>
                    <m:oMath xmlns:m="http://schemas.openxmlformats.org/officeDocument/2006/math">
                      <m:r>
                        <a:rPr lang="it-IT" sz="1600" b="0" i="1" smtClean="0">
                          <a:solidFill>
                            <a:srgbClr val="0F3E5C"/>
                          </a:solidFill>
                          <a:latin typeface="Cambria Math" panose="02040503050406030204" pitchFamily="18" charset="0"/>
                        </a:rPr>
                        <m:t>𝑖</m:t>
                      </m:r>
                    </m:oMath>
                  </a14:m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</a:t>
                  </a: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GB" sz="1600" dirty="0">
                    <a:solidFill>
                      <a:srgbClr val="0F3E5C"/>
                    </a:solidFill>
                    <a:latin typeface="+mj-lt"/>
                  </a:endParaRPr>
                </a:p>
                <a:p>
                  <a:r>
                    <a:rPr lang="en-GB" sz="1600" dirty="0">
                      <a:solidFill>
                        <a:srgbClr val="0F3E5C"/>
                      </a:solidFill>
                      <a:latin typeface="+mj-lt"/>
                    </a:rPr>
                    <a:t> </a:t>
                  </a:r>
                </a:p>
              </p:txBody>
            </p:sp>
          </mc:Choice>
          <mc:Fallback>
            <p:sp>
              <p:nvSpPr>
                <p:cNvPr id="26" name="TextBox 29">
                  <a:extLst>
                    <a:ext uri="{FF2B5EF4-FFF2-40B4-BE49-F238E27FC236}">
                      <a16:creationId xmlns:a16="http://schemas.microsoft.com/office/drawing/2014/main" id="{9042478D-1367-F946-975A-B82FDCF95E2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6140" y="1469111"/>
                  <a:ext cx="6989284" cy="3610668"/>
                </a:xfrm>
                <a:prstGeom prst="rect">
                  <a:avLst/>
                </a:prstGeom>
                <a:blipFill>
                  <a:blip r:embed="rId2"/>
                  <a:stretch>
                    <a:fillRect l="-363" t="-35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ettangolo con angoli arrotondati 22">
              <a:extLst>
                <a:ext uri="{FF2B5EF4-FFF2-40B4-BE49-F238E27FC236}">
                  <a16:creationId xmlns:a16="http://schemas.microsoft.com/office/drawing/2014/main" id="{9F118F77-2D56-F640-B9CF-6F552908B530}"/>
                </a:ext>
              </a:extLst>
            </p:cNvPr>
            <p:cNvSpPr/>
            <p:nvPr/>
          </p:nvSpPr>
          <p:spPr>
            <a:xfrm>
              <a:off x="942751" y="1350927"/>
              <a:ext cx="7258497" cy="3363576"/>
            </a:xfrm>
            <a:prstGeom prst="roundRect">
              <a:avLst/>
            </a:prstGeom>
            <a:noFill/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871167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039AE637-1207-E84B-816A-52A304763715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1. INTRODUCTION</a:t>
            </a:r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31C30822-6BDA-474A-A621-9B83C716F35E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How AI can help radiology?</a:t>
            </a:r>
          </a:p>
        </p:txBody>
      </p:sp>
      <p:cxnSp>
        <p:nvCxnSpPr>
          <p:cNvPr id="76" name="Straight Connector 2">
            <a:extLst>
              <a:ext uri="{FF2B5EF4-FFF2-40B4-BE49-F238E27FC236}">
                <a16:creationId xmlns:a16="http://schemas.microsoft.com/office/drawing/2014/main" id="{49130863-4366-B549-889A-221BF9FE0703}"/>
              </a:ext>
            </a:extLst>
          </p:cNvPr>
          <p:cNvCxnSpPr>
            <a:cxnSpLocks/>
          </p:cNvCxnSpPr>
          <p:nvPr/>
        </p:nvCxnSpPr>
        <p:spPr>
          <a:xfrm>
            <a:off x="2948600" y="1456642"/>
            <a:ext cx="0" cy="419058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2">
            <a:extLst>
              <a:ext uri="{FF2B5EF4-FFF2-40B4-BE49-F238E27FC236}">
                <a16:creationId xmlns:a16="http://schemas.microsoft.com/office/drawing/2014/main" id="{B411C2D4-49F8-264B-9118-759D68753FDB}"/>
              </a:ext>
            </a:extLst>
          </p:cNvPr>
          <p:cNvCxnSpPr>
            <a:cxnSpLocks/>
          </p:cNvCxnSpPr>
          <p:nvPr/>
        </p:nvCxnSpPr>
        <p:spPr>
          <a:xfrm>
            <a:off x="6014728" y="1456642"/>
            <a:ext cx="0" cy="4190589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ttangolo con angoli arrotondati 68">
            <a:extLst>
              <a:ext uri="{FF2B5EF4-FFF2-40B4-BE49-F238E27FC236}">
                <a16:creationId xmlns:a16="http://schemas.microsoft.com/office/drawing/2014/main" id="{2FA5E237-CBC7-8541-A8DE-41190398E639}"/>
              </a:ext>
            </a:extLst>
          </p:cNvPr>
          <p:cNvSpPr/>
          <p:nvPr/>
        </p:nvSpPr>
        <p:spPr>
          <a:xfrm>
            <a:off x="648671" y="1859907"/>
            <a:ext cx="1533730" cy="786807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F3E5C"/>
              </a:solidFill>
            </a:endParaRPr>
          </a:p>
        </p:txBody>
      </p:sp>
      <p:pic>
        <p:nvPicPr>
          <p:cNvPr id="81" name="Immagine 80">
            <a:extLst>
              <a:ext uri="{FF2B5EF4-FFF2-40B4-BE49-F238E27FC236}">
                <a16:creationId xmlns:a16="http://schemas.microsoft.com/office/drawing/2014/main" id="{D6619292-E514-C64A-932B-16C1A0909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812" y="2788490"/>
            <a:ext cx="540000" cy="540000"/>
          </a:xfrm>
          <a:prstGeom prst="rect">
            <a:avLst/>
          </a:prstGeom>
        </p:spPr>
      </p:pic>
      <p:sp>
        <p:nvSpPr>
          <p:cNvPr id="82" name="Rounded Rectangle 51">
            <a:extLst>
              <a:ext uri="{FF2B5EF4-FFF2-40B4-BE49-F238E27FC236}">
                <a16:creationId xmlns:a16="http://schemas.microsoft.com/office/drawing/2014/main" id="{69EB1844-DE82-124B-BD68-29ED025060C2}"/>
              </a:ext>
            </a:extLst>
          </p:cNvPr>
          <p:cNvSpPr/>
          <p:nvPr/>
        </p:nvSpPr>
        <p:spPr>
          <a:xfrm>
            <a:off x="553398" y="1998484"/>
            <a:ext cx="1722467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Speeding the Reading Process</a:t>
            </a:r>
            <a:endParaRPr lang="it-IT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86" name="Rounded Rectangle 51">
            <a:extLst>
              <a:ext uri="{FF2B5EF4-FFF2-40B4-BE49-F238E27FC236}">
                <a16:creationId xmlns:a16="http://schemas.microsoft.com/office/drawing/2014/main" id="{65C0FDB1-D2C1-F547-8D24-B83E960B7394}"/>
              </a:ext>
            </a:extLst>
          </p:cNvPr>
          <p:cNvSpPr/>
          <p:nvPr/>
        </p:nvSpPr>
        <p:spPr>
          <a:xfrm>
            <a:off x="467999" y="4059481"/>
            <a:ext cx="1895074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US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An autonomous system takes second, instead of minutes, to read a Chest X-Ray</a:t>
            </a:r>
            <a:endParaRPr lang="it-IT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8" name="Rettangolo con angoli arrotondati 17">
            <a:extLst>
              <a:ext uri="{FF2B5EF4-FFF2-40B4-BE49-F238E27FC236}">
                <a16:creationId xmlns:a16="http://schemas.microsoft.com/office/drawing/2014/main" id="{056BE3A1-3DE1-6741-B368-CA0F44871CBF}"/>
              </a:ext>
            </a:extLst>
          </p:cNvPr>
          <p:cNvSpPr/>
          <p:nvPr/>
        </p:nvSpPr>
        <p:spPr>
          <a:xfrm>
            <a:off x="3726260" y="1859907"/>
            <a:ext cx="1533730" cy="786807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F3E5C"/>
              </a:solidFill>
            </a:endParaRPr>
          </a:p>
        </p:txBody>
      </p:sp>
      <p:pic>
        <p:nvPicPr>
          <p:cNvPr id="75" name="Immagine 74">
            <a:extLst>
              <a:ext uri="{FF2B5EF4-FFF2-40B4-BE49-F238E27FC236}">
                <a16:creationId xmlns:a16="http://schemas.microsoft.com/office/drawing/2014/main" id="{3F6F711D-1F1D-344B-AF03-944089B6C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559" y="2788490"/>
            <a:ext cx="540000" cy="540000"/>
          </a:xfrm>
          <a:prstGeom prst="rect">
            <a:avLst/>
          </a:prstGeom>
        </p:spPr>
      </p:pic>
      <p:sp>
        <p:nvSpPr>
          <p:cNvPr id="83" name="Rounded Rectangle 51">
            <a:extLst>
              <a:ext uri="{FF2B5EF4-FFF2-40B4-BE49-F238E27FC236}">
                <a16:creationId xmlns:a16="http://schemas.microsoft.com/office/drawing/2014/main" id="{40FBBEC8-32B9-7745-9540-1206579AD5B1}"/>
              </a:ext>
            </a:extLst>
          </p:cNvPr>
          <p:cNvSpPr/>
          <p:nvPr/>
        </p:nvSpPr>
        <p:spPr>
          <a:xfrm>
            <a:off x="3721657" y="1998484"/>
            <a:ext cx="1520533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Improve Diagnosis Accuracy</a:t>
            </a:r>
            <a:endParaRPr lang="it-IT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ounded Rectangle 51">
            <a:extLst>
              <a:ext uri="{FF2B5EF4-FFF2-40B4-BE49-F238E27FC236}">
                <a16:creationId xmlns:a16="http://schemas.microsoft.com/office/drawing/2014/main" id="{2EE29CBF-A8A6-C642-B8E5-0774E20C50A4}"/>
              </a:ext>
            </a:extLst>
          </p:cNvPr>
          <p:cNvSpPr/>
          <p:nvPr/>
        </p:nvSpPr>
        <p:spPr>
          <a:xfrm>
            <a:off x="3534127" y="4059481"/>
            <a:ext cx="1895074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GB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Automated Chest X-Ray may not replace human’s effort, but could offer a second opinion </a:t>
            </a:r>
          </a:p>
        </p:txBody>
      </p:sp>
      <p:sp>
        <p:nvSpPr>
          <p:cNvPr id="21" name="Rettangolo con angoli arrotondati 20">
            <a:extLst>
              <a:ext uri="{FF2B5EF4-FFF2-40B4-BE49-F238E27FC236}">
                <a16:creationId xmlns:a16="http://schemas.microsoft.com/office/drawing/2014/main" id="{CB55A753-4B5A-6A42-9F0D-76C4AF3683C4}"/>
              </a:ext>
            </a:extLst>
          </p:cNvPr>
          <p:cNvSpPr/>
          <p:nvPr/>
        </p:nvSpPr>
        <p:spPr>
          <a:xfrm>
            <a:off x="6783304" y="1890886"/>
            <a:ext cx="1533730" cy="786807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0F3E5C"/>
              </a:solidFill>
            </a:endParaRPr>
          </a:p>
        </p:txBody>
      </p:sp>
      <p:sp>
        <p:nvSpPr>
          <p:cNvPr id="84" name="Rounded Rectangle 51">
            <a:extLst>
              <a:ext uri="{FF2B5EF4-FFF2-40B4-BE49-F238E27FC236}">
                <a16:creationId xmlns:a16="http://schemas.microsoft.com/office/drawing/2014/main" id="{579F308F-5C14-1844-B480-CBE67D2EB409}"/>
              </a:ext>
            </a:extLst>
          </p:cNvPr>
          <p:cNvSpPr/>
          <p:nvPr/>
        </p:nvSpPr>
        <p:spPr>
          <a:xfrm>
            <a:off x="6718008" y="2025525"/>
            <a:ext cx="1652008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US" sz="1600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Improve Prioritization</a:t>
            </a:r>
            <a:endParaRPr lang="it-IT" sz="16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20" name="Rounded Rectangle 51">
            <a:extLst>
              <a:ext uri="{FF2B5EF4-FFF2-40B4-BE49-F238E27FC236}">
                <a16:creationId xmlns:a16="http://schemas.microsoft.com/office/drawing/2014/main" id="{0B560F65-6364-4C4A-A288-5AD948160953}"/>
              </a:ext>
            </a:extLst>
          </p:cNvPr>
          <p:cNvSpPr/>
          <p:nvPr/>
        </p:nvSpPr>
        <p:spPr>
          <a:xfrm>
            <a:off x="6653904" y="4322825"/>
            <a:ext cx="1895074" cy="509651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Clr>
                <a:srgbClr val="459F67"/>
              </a:buClr>
              <a:buSzPct val="96000"/>
            </a:pPr>
            <a:r>
              <a:rPr lang="en-GB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A preliminary diagnosis may allow the physicians to focus first on the patients that need a prompt therapy 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40957B0-2E44-F749-B4D5-08FD260AF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169" y="2774826"/>
            <a:ext cx="540000" cy="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061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ounded Rectangle 51">
            <a:extLst>
              <a:ext uri="{FF2B5EF4-FFF2-40B4-BE49-F238E27FC236}">
                <a16:creationId xmlns:a16="http://schemas.microsoft.com/office/drawing/2014/main" id="{4C2A2017-CF2B-9D49-8606-402231EEA585}"/>
              </a:ext>
            </a:extLst>
          </p:cNvPr>
          <p:cNvSpPr/>
          <p:nvPr/>
        </p:nvSpPr>
        <p:spPr>
          <a:xfrm>
            <a:off x="2532685" y="4394354"/>
            <a:ext cx="1924650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Hinton et al. use CNNs to embed the input into a low dimensional space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E98161-79E4-8C4D-871A-49871420EADB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2</a:t>
            </a:r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. LITERATURE REVIEW</a:t>
            </a:r>
          </a:p>
        </p:txBody>
      </p:sp>
      <p:cxnSp>
        <p:nvCxnSpPr>
          <p:cNvPr id="60" name="Straight Connector 10">
            <a:extLst>
              <a:ext uri="{FF2B5EF4-FFF2-40B4-BE49-F238E27FC236}">
                <a16:creationId xmlns:a16="http://schemas.microsoft.com/office/drawing/2014/main" id="{3B975E75-2BB8-DB49-BB19-4C6378C556CD}"/>
              </a:ext>
            </a:extLst>
          </p:cNvPr>
          <p:cNvCxnSpPr>
            <a:cxnSpLocks/>
          </p:cNvCxnSpPr>
          <p:nvPr/>
        </p:nvCxnSpPr>
        <p:spPr>
          <a:xfrm>
            <a:off x="1098131" y="3556212"/>
            <a:ext cx="7229616" cy="47543"/>
          </a:xfrm>
          <a:prstGeom prst="line">
            <a:avLst/>
          </a:prstGeom>
          <a:ln w="12700">
            <a:solidFill>
              <a:srgbClr val="6085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uppo 60">
            <a:extLst>
              <a:ext uri="{FF2B5EF4-FFF2-40B4-BE49-F238E27FC236}">
                <a16:creationId xmlns:a16="http://schemas.microsoft.com/office/drawing/2014/main" id="{6E88A8B9-9FFA-E145-A8FB-75593BEF8B45}"/>
              </a:ext>
            </a:extLst>
          </p:cNvPr>
          <p:cNvGrpSpPr/>
          <p:nvPr/>
        </p:nvGrpSpPr>
        <p:grpSpPr>
          <a:xfrm>
            <a:off x="7471958" y="2906233"/>
            <a:ext cx="1705303" cy="2689767"/>
            <a:chOff x="7471958" y="2706942"/>
            <a:chExt cx="1705303" cy="2689767"/>
          </a:xfrm>
        </p:grpSpPr>
        <p:sp>
          <p:nvSpPr>
            <p:cNvPr id="62" name="TextBox 24">
              <a:extLst>
                <a:ext uri="{FF2B5EF4-FFF2-40B4-BE49-F238E27FC236}">
                  <a16:creationId xmlns:a16="http://schemas.microsoft.com/office/drawing/2014/main" id="{8AA455CC-2092-074F-8697-87440CC8BD2F}"/>
                </a:ext>
              </a:extLst>
            </p:cNvPr>
            <p:cNvSpPr txBox="1"/>
            <p:nvPr/>
          </p:nvSpPr>
          <p:spPr>
            <a:xfrm>
              <a:off x="7791144" y="2706942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63" name="Rounded Rectangle 51">
              <a:extLst>
                <a:ext uri="{FF2B5EF4-FFF2-40B4-BE49-F238E27FC236}">
                  <a16:creationId xmlns:a16="http://schemas.microsoft.com/office/drawing/2014/main" id="{C945B713-0F8B-6043-825F-044341160E01}"/>
                </a:ext>
              </a:extLst>
            </p:cNvPr>
            <p:cNvSpPr/>
            <p:nvPr/>
          </p:nvSpPr>
          <p:spPr>
            <a:xfrm>
              <a:off x="7471958" y="4445122"/>
              <a:ext cx="1705303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Stanford University publish CheXpert dataset. Pham et al. achieve the best result on CheXpert competition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64" name="Gruppo 63">
              <a:extLst>
                <a:ext uri="{FF2B5EF4-FFF2-40B4-BE49-F238E27FC236}">
                  <a16:creationId xmlns:a16="http://schemas.microsoft.com/office/drawing/2014/main" id="{1A3BACEB-C26F-124B-8D55-42969FACC0C3}"/>
                </a:ext>
              </a:extLst>
            </p:cNvPr>
            <p:cNvGrpSpPr/>
            <p:nvPr/>
          </p:nvGrpSpPr>
          <p:grpSpPr>
            <a:xfrm>
              <a:off x="8122638" y="3196897"/>
              <a:ext cx="406799" cy="950400"/>
              <a:chOff x="525718" y="4066068"/>
              <a:chExt cx="468000" cy="1094220"/>
            </a:xfrm>
          </p:grpSpPr>
          <p:sp>
            <p:nvSpPr>
              <p:cNvPr id="65" name="Oval 19">
                <a:extLst>
                  <a:ext uri="{FF2B5EF4-FFF2-40B4-BE49-F238E27FC236}">
                    <a16:creationId xmlns:a16="http://schemas.microsoft.com/office/drawing/2014/main" id="{7FF9C580-61B7-5844-AB3C-7BAD94D22C7E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6" name="Oval 18">
                <a:extLst>
                  <a:ext uri="{FF2B5EF4-FFF2-40B4-BE49-F238E27FC236}">
                    <a16:creationId xmlns:a16="http://schemas.microsoft.com/office/drawing/2014/main" id="{99C844E8-B8FC-B343-B18E-1F25F8CA3C09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67" name="Oval 17">
                <a:extLst>
                  <a:ext uri="{FF2B5EF4-FFF2-40B4-BE49-F238E27FC236}">
                    <a16:creationId xmlns:a16="http://schemas.microsoft.com/office/drawing/2014/main" id="{A3D52B02-3330-2846-B7BB-AF4D6867CC3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68" name="Oval 27">
                <a:extLst>
                  <a:ext uri="{FF2B5EF4-FFF2-40B4-BE49-F238E27FC236}">
                    <a16:creationId xmlns:a16="http://schemas.microsoft.com/office/drawing/2014/main" id="{6180ADAD-6CCD-F842-852B-E10F3B78FBC7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69" name="Straight Connector 22">
                <a:extLst>
                  <a:ext uri="{FF2B5EF4-FFF2-40B4-BE49-F238E27FC236}">
                    <a16:creationId xmlns:a16="http://schemas.microsoft.com/office/drawing/2014/main" id="{23C721BF-38A0-7743-A4C1-D292F8A5C25F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047E7423-FD0C-864B-A8CD-2B73BAD4395F}"/>
              </a:ext>
            </a:extLst>
          </p:cNvPr>
          <p:cNvGrpSpPr/>
          <p:nvPr/>
        </p:nvGrpSpPr>
        <p:grpSpPr>
          <a:xfrm>
            <a:off x="2963072" y="2872951"/>
            <a:ext cx="1066859" cy="1443118"/>
            <a:chOff x="3923565" y="2673660"/>
            <a:chExt cx="1066859" cy="1443118"/>
          </a:xfrm>
        </p:grpSpPr>
        <p:sp>
          <p:nvSpPr>
            <p:cNvPr id="73" name="TextBox 24">
              <a:extLst>
                <a:ext uri="{FF2B5EF4-FFF2-40B4-BE49-F238E27FC236}">
                  <a16:creationId xmlns:a16="http://schemas.microsoft.com/office/drawing/2014/main" id="{5637D667-6570-FC4C-956F-E4B9D3D276FC}"/>
                </a:ext>
              </a:extLst>
            </p:cNvPr>
            <p:cNvSpPr txBox="1"/>
            <p:nvPr/>
          </p:nvSpPr>
          <p:spPr>
            <a:xfrm>
              <a:off x="3923565" y="2673660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2006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78" name="Gruppo 77">
              <a:extLst>
                <a:ext uri="{FF2B5EF4-FFF2-40B4-BE49-F238E27FC236}">
                  <a16:creationId xmlns:a16="http://schemas.microsoft.com/office/drawing/2014/main" id="{83F672A7-A6E0-B845-BBF4-4067F6101F3C}"/>
                </a:ext>
              </a:extLst>
            </p:cNvPr>
            <p:cNvGrpSpPr/>
            <p:nvPr/>
          </p:nvGrpSpPr>
          <p:grpSpPr>
            <a:xfrm>
              <a:off x="4253433" y="3165193"/>
              <a:ext cx="406995" cy="951585"/>
              <a:chOff x="525718" y="4066068"/>
              <a:chExt cx="468000" cy="1094220"/>
            </a:xfrm>
          </p:grpSpPr>
          <p:sp>
            <p:nvSpPr>
              <p:cNvPr id="79" name="Oval 19">
                <a:extLst>
                  <a:ext uri="{FF2B5EF4-FFF2-40B4-BE49-F238E27FC236}">
                    <a16:creationId xmlns:a16="http://schemas.microsoft.com/office/drawing/2014/main" id="{DA208D33-C947-B24C-80F8-90403537B1C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0" name="Oval 18">
                <a:extLst>
                  <a:ext uri="{FF2B5EF4-FFF2-40B4-BE49-F238E27FC236}">
                    <a16:creationId xmlns:a16="http://schemas.microsoft.com/office/drawing/2014/main" id="{04520B80-DBC1-6949-A503-B2B9E514318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1" name="Oval 17">
                <a:extLst>
                  <a:ext uri="{FF2B5EF4-FFF2-40B4-BE49-F238E27FC236}">
                    <a16:creationId xmlns:a16="http://schemas.microsoft.com/office/drawing/2014/main" id="{605FFD2A-D00D-D142-BEFD-9001CD12AEF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82" name="Oval 27">
                <a:extLst>
                  <a:ext uri="{FF2B5EF4-FFF2-40B4-BE49-F238E27FC236}">
                    <a16:creationId xmlns:a16="http://schemas.microsoft.com/office/drawing/2014/main" id="{8F97009A-3170-5240-9DCD-A6B22A34BC1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3" name="Straight Connector 22">
                <a:extLst>
                  <a:ext uri="{FF2B5EF4-FFF2-40B4-BE49-F238E27FC236}">
                    <a16:creationId xmlns:a16="http://schemas.microsoft.com/office/drawing/2014/main" id="{60CD1502-EF62-114A-9149-CC156B7B8114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TextBox 29">
            <a:extLst>
              <a:ext uri="{FF2B5EF4-FFF2-40B4-BE49-F238E27FC236}">
                <a16:creationId xmlns:a16="http://schemas.microsoft.com/office/drawing/2014/main" id="{CC48F0F9-892E-5541-91F5-301A53F2A3BC}"/>
              </a:ext>
            </a:extLst>
          </p:cNvPr>
          <p:cNvSpPr txBox="1"/>
          <p:nvPr/>
        </p:nvSpPr>
        <p:spPr>
          <a:xfrm>
            <a:off x="560164" y="3784848"/>
            <a:ext cx="106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0F3E5C"/>
                </a:solidFill>
                <a:latin typeface="Gill Sans MT" panose="020B0502020104020203" pitchFamily="34" charset="0"/>
              </a:rPr>
              <a:t>1989</a:t>
            </a:r>
            <a:endParaRPr lang="it-IT" sz="2800" b="1" i="1" dirty="0">
              <a:solidFill>
                <a:srgbClr val="0F3E5C"/>
              </a:solidFill>
              <a:latin typeface="Gill Sans MT" panose="020B0502020104020203" pitchFamily="34" charset="0"/>
            </a:endParaRPr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F7DF6A8B-C82D-8A48-BBAC-6D8624689EBE}"/>
              </a:ext>
            </a:extLst>
          </p:cNvPr>
          <p:cNvSpPr/>
          <p:nvPr/>
        </p:nvSpPr>
        <p:spPr>
          <a:xfrm>
            <a:off x="179817" y="1795567"/>
            <a:ext cx="1924650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Yann LeCun introduce the first Convolutional Neural Network, used to classify handwritten digits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grpSp>
        <p:nvGrpSpPr>
          <p:cNvPr id="93" name="Gruppo 92">
            <a:extLst>
              <a:ext uri="{FF2B5EF4-FFF2-40B4-BE49-F238E27FC236}">
                <a16:creationId xmlns:a16="http://schemas.microsoft.com/office/drawing/2014/main" id="{833646E1-D4EB-8643-A1DF-981DF6550186}"/>
              </a:ext>
            </a:extLst>
          </p:cNvPr>
          <p:cNvGrpSpPr/>
          <p:nvPr/>
        </p:nvGrpSpPr>
        <p:grpSpPr>
          <a:xfrm>
            <a:off x="895244" y="2812875"/>
            <a:ext cx="406799" cy="950400"/>
            <a:chOff x="2943804" y="3143259"/>
            <a:chExt cx="468000" cy="1086009"/>
          </a:xfrm>
        </p:grpSpPr>
        <p:sp>
          <p:nvSpPr>
            <p:cNvPr id="94" name="Oval 25">
              <a:extLst>
                <a:ext uri="{FF2B5EF4-FFF2-40B4-BE49-F238E27FC236}">
                  <a16:creationId xmlns:a16="http://schemas.microsoft.com/office/drawing/2014/main" id="{CD7FD586-F96C-124E-92CA-24A32529EFA5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2943804" y="3761268"/>
              <a:ext cx="468000" cy="46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95" name="Oval 26">
              <a:extLst>
                <a:ext uri="{FF2B5EF4-FFF2-40B4-BE49-F238E27FC236}">
                  <a16:creationId xmlns:a16="http://schemas.microsoft.com/office/drawing/2014/main" id="{A3B130D5-E495-1243-804F-B9FCC8B583F3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033804" y="3851268"/>
              <a:ext cx="288000" cy="288000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6" name="Oval 28">
              <a:extLst>
                <a:ext uri="{FF2B5EF4-FFF2-40B4-BE49-F238E27FC236}">
                  <a16:creationId xmlns:a16="http://schemas.microsoft.com/office/drawing/2014/main" id="{D8C1C651-C061-5046-AE57-54B2B359D707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119846" y="3941268"/>
              <a:ext cx="108000" cy="108000"/>
            </a:xfrm>
            <a:prstGeom prst="ellipse">
              <a:avLst/>
            </a:prstGeom>
            <a:solidFill>
              <a:srgbClr val="0F3E5C"/>
            </a:solidFill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97" name="Oval 43">
              <a:extLst>
                <a:ext uri="{FF2B5EF4-FFF2-40B4-BE49-F238E27FC236}">
                  <a16:creationId xmlns:a16="http://schemas.microsoft.com/office/drawing/2014/main" id="{D9ED0324-77C1-9048-9D84-D66A31F5405C}"/>
                </a:ext>
              </a:extLst>
            </p:cNvPr>
            <p:cNvSpPr>
              <a:spLocks noChangeAspect="1"/>
            </p:cNvSpPr>
            <p:nvPr/>
          </p:nvSpPr>
          <p:spPr>
            <a:xfrm flipH="1" flipV="1">
              <a:off x="3120917" y="3143259"/>
              <a:ext cx="108000" cy="108000"/>
            </a:xfrm>
            <a:prstGeom prst="ellipse">
              <a:avLst/>
            </a:prstGeom>
            <a:solidFill>
              <a:srgbClr val="0F3E5C"/>
            </a:solidFill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cxnSp>
          <p:nvCxnSpPr>
            <p:cNvPr id="104" name="Straight Connector 44">
              <a:extLst>
                <a:ext uri="{FF2B5EF4-FFF2-40B4-BE49-F238E27FC236}">
                  <a16:creationId xmlns:a16="http://schemas.microsoft.com/office/drawing/2014/main" id="{154A0251-5672-224C-9216-F5A216760B2D}"/>
                </a:ext>
              </a:extLst>
            </p:cNvPr>
            <p:cNvCxnSpPr/>
            <p:nvPr/>
          </p:nvCxnSpPr>
          <p:spPr>
            <a:xfrm flipV="1">
              <a:off x="3171995" y="3206140"/>
              <a:ext cx="0" cy="796051"/>
            </a:xfrm>
            <a:prstGeom prst="line">
              <a:avLst/>
            </a:prstGeom>
            <a:ln w="12700">
              <a:solidFill>
                <a:srgbClr val="0F3E5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Gruppo 108">
            <a:extLst>
              <a:ext uri="{FF2B5EF4-FFF2-40B4-BE49-F238E27FC236}">
                <a16:creationId xmlns:a16="http://schemas.microsoft.com/office/drawing/2014/main" id="{578AAF30-E2B9-E348-AEF8-D00E92923182}"/>
              </a:ext>
            </a:extLst>
          </p:cNvPr>
          <p:cNvGrpSpPr/>
          <p:nvPr/>
        </p:nvGrpSpPr>
        <p:grpSpPr>
          <a:xfrm>
            <a:off x="5461842" y="2812875"/>
            <a:ext cx="1066859" cy="1495193"/>
            <a:chOff x="560164" y="2613584"/>
            <a:chExt cx="1066859" cy="1495193"/>
          </a:xfrm>
        </p:grpSpPr>
        <p:sp>
          <p:nvSpPr>
            <p:cNvPr id="110" name="TextBox 29">
              <a:extLst>
                <a:ext uri="{FF2B5EF4-FFF2-40B4-BE49-F238E27FC236}">
                  <a16:creationId xmlns:a16="http://schemas.microsoft.com/office/drawing/2014/main" id="{A4AFEF6D-5CB3-0E49-B87C-4B4A122FAD6B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112" name="Gruppo 111">
              <a:extLst>
                <a:ext uri="{FF2B5EF4-FFF2-40B4-BE49-F238E27FC236}">
                  <a16:creationId xmlns:a16="http://schemas.microsoft.com/office/drawing/2014/main" id="{5561F3F4-569C-D240-9B2F-A3A5AC25D10F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113" name="Oval 25">
                <a:extLst>
                  <a:ext uri="{FF2B5EF4-FFF2-40B4-BE49-F238E27FC236}">
                    <a16:creationId xmlns:a16="http://schemas.microsoft.com/office/drawing/2014/main" id="{A8F047F2-BF52-E547-9FED-17ACE0F5B5D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114" name="Oval 26">
                <a:extLst>
                  <a:ext uri="{FF2B5EF4-FFF2-40B4-BE49-F238E27FC236}">
                    <a16:creationId xmlns:a16="http://schemas.microsoft.com/office/drawing/2014/main" id="{7570C36D-A1EF-894B-8D19-0C68FAA04AF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5" name="Oval 28">
                <a:extLst>
                  <a:ext uri="{FF2B5EF4-FFF2-40B4-BE49-F238E27FC236}">
                    <a16:creationId xmlns:a16="http://schemas.microsoft.com/office/drawing/2014/main" id="{78EDFA12-BC9A-FB4A-B433-6B597AE63B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116" name="Oval 43">
                <a:extLst>
                  <a:ext uri="{FF2B5EF4-FFF2-40B4-BE49-F238E27FC236}">
                    <a16:creationId xmlns:a16="http://schemas.microsoft.com/office/drawing/2014/main" id="{57050F06-CF8B-764B-9F7F-07015D4C920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117" name="Straight Connector 44">
                <a:extLst>
                  <a:ext uri="{FF2B5EF4-FFF2-40B4-BE49-F238E27FC236}">
                    <a16:creationId xmlns:a16="http://schemas.microsoft.com/office/drawing/2014/main" id="{0305C97A-A79E-F549-924C-7B2A6B3C4D12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ED4AB971-5EF9-9B4E-B0FF-5582E862AB95}"/>
              </a:ext>
            </a:extLst>
          </p:cNvPr>
          <p:cNvGrpSpPr/>
          <p:nvPr/>
        </p:nvGrpSpPr>
        <p:grpSpPr>
          <a:xfrm>
            <a:off x="390659" y="4412813"/>
            <a:ext cx="6021158" cy="1672248"/>
            <a:chOff x="390659" y="4346588"/>
            <a:chExt cx="6021158" cy="1672248"/>
          </a:xfrm>
        </p:grpSpPr>
        <p:sp>
          <p:nvSpPr>
            <p:cNvPr id="118" name="Rettangolo con angoli arrotondati 117">
              <a:extLst>
                <a:ext uri="{FF2B5EF4-FFF2-40B4-BE49-F238E27FC236}">
                  <a16:creationId xmlns:a16="http://schemas.microsoft.com/office/drawing/2014/main" id="{4BE75BE4-FF9B-ED4F-9E8A-468832EA81EE}"/>
                </a:ext>
              </a:extLst>
            </p:cNvPr>
            <p:cNvSpPr/>
            <p:nvPr/>
          </p:nvSpPr>
          <p:spPr>
            <a:xfrm>
              <a:off x="390659" y="4346588"/>
              <a:ext cx="6021158" cy="1672248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19" name="Immagine 118">
              <a:extLst>
                <a:ext uri="{FF2B5EF4-FFF2-40B4-BE49-F238E27FC236}">
                  <a16:creationId xmlns:a16="http://schemas.microsoft.com/office/drawing/2014/main" id="{2D70FCBD-A7FA-0240-93CD-1C97697BE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0358" y="4387824"/>
              <a:ext cx="5801551" cy="1610464"/>
            </a:xfrm>
            <a:prstGeom prst="roundRect">
              <a:avLst/>
            </a:prstGeom>
          </p:spPr>
        </p:pic>
      </p:grpSp>
      <p:sp>
        <p:nvSpPr>
          <p:cNvPr id="122" name="Rounded Rectangle 51">
            <a:extLst>
              <a:ext uri="{FF2B5EF4-FFF2-40B4-BE49-F238E27FC236}">
                <a16:creationId xmlns:a16="http://schemas.microsoft.com/office/drawing/2014/main" id="{5621ABE3-BB18-644E-8DE3-2CDD55726328}"/>
              </a:ext>
            </a:extLst>
          </p:cNvPr>
          <p:cNvSpPr/>
          <p:nvPr/>
        </p:nvSpPr>
        <p:spPr>
          <a:xfrm>
            <a:off x="5032946" y="1841065"/>
            <a:ext cx="2034282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Zhou et al. propose a method to automatically extract a Class Activation Map using a CNN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6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1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2372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A0CF987F-9ECE-0D46-967B-054BD1667DE8}"/>
              </a:ext>
            </a:extLst>
          </p:cNvPr>
          <p:cNvCxnSpPr>
            <a:cxnSpLocks/>
          </p:cNvCxnSpPr>
          <p:nvPr/>
        </p:nvCxnSpPr>
        <p:spPr>
          <a:xfrm>
            <a:off x="1098131" y="3556212"/>
            <a:ext cx="7229616" cy="47543"/>
          </a:xfrm>
          <a:prstGeom prst="line">
            <a:avLst/>
          </a:prstGeom>
          <a:ln w="12700">
            <a:solidFill>
              <a:srgbClr val="6085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E98161-79E4-8C4D-871A-49871420EADB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2</a:t>
            </a:r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. LITERATURE REVIEW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E413087-AA27-6340-A5CE-164C9EDE33BD}"/>
              </a:ext>
            </a:extLst>
          </p:cNvPr>
          <p:cNvGrpSpPr/>
          <p:nvPr/>
        </p:nvGrpSpPr>
        <p:grpSpPr>
          <a:xfrm>
            <a:off x="7471958" y="2906233"/>
            <a:ext cx="1705303" cy="2689767"/>
            <a:chOff x="7471958" y="2706942"/>
            <a:chExt cx="1705303" cy="2689767"/>
          </a:xfrm>
        </p:grpSpPr>
        <p:sp>
          <p:nvSpPr>
            <p:cNvPr id="77" name="TextBox 24">
              <a:extLst>
                <a:ext uri="{FF2B5EF4-FFF2-40B4-BE49-F238E27FC236}">
                  <a16:creationId xmlns:a16="http://schemas.microsoft.com/office/drawing/2014/main" id="{792DB3AD-8159-A74D-BF56-8FD10252AC24}"/>
                </a:ext>
              </a:extLst>
            </p:cNvPr>
            <p:cNvSpPr txBox="1"/>
            <p:nvPr/>
          </p:nvSpPr>
          <p:spPr>
            <a:xfrm>
              <a:off x="7791144" y="2706942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8" name="Rounded Rectangle 51">
              <a:extLst>
                <a:ext uri="{FF2B5EF4-FFF2-40B4-BE49-F238E27FC236}">
                  <a16:creationId xmlns:a16="http://schemas.microsoft.com/office/drawing/2014/main" id="{46C4F008-C049-934A-AD40-C1638875072F}"/>
                </a:ext>
              </a:extLst>
            </p:cNvPr>
            <p:cNvSpPr/>
            <p:nvPr/>
          </p:nvSpPr>
          <p:spPr>
            <a:xfrm>
              <a:off x="7471958" y="4445122"/>
              <a:ext cx="1705303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Stanford University publish CheXpert dataset. Pham et al. achieve the best result on CheXpert competition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D122E1AA-FCC6-F445-BE21-11C310CCD6F0}"/>
                </a:ext>
              </a:extLst>
            </p:cNvPr>
            <p:cNvGrpSpPr/>
            <p:nvPr/>
          </p:nvGrpSpPr>
          <p:grpSpPr>
            <a:xfrm>
              <a:off x="8122638" y="3196897"/>
              <a:ext cx="406799" cy="950400"/>
              <a:chOff x="525718" y="4066068"/>
              <a:chExt cx="468000" cy="1094220"/>
            </a:xfrm>
          </p:grpSpPr>
          <p:sp>
            <p:nvSpPr>
              <p:cNvPr id="85" name="Oval 19">
                <a:extLst>
                  <a:ext uri="{FF2B5EF4-FFF2-40B4-BE49-F238E27FC236}">
                    <a16:creationId xmlns:a16="http://schemas.microsoft.com/office/drawing/2014/main" id="{18323857-A34A-8B4F-B96E-638C6D391D7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18">
                <a:extLst>
                  <a:ext uri="{FF2B5EF4-FFF2-40B4-BE49-F238E27FC236}">
                    <a16:creationId xmlns:a16="http://schemas.microsoft.com/office/drawing/2014/main" id="{8A0F035C-D651-F74B-9A81-68EFB52574A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17">
                <a:extLst>
                  <a:ext uri="{FF2B5EF4-FFF2-40B4-BE49-F238E27FC236}">
                    <a16:creationId xmlns:a16="http://schemas.microsoft.com/office/drawing/2014/main" id="{07F97316-DD1B-9847-AD35-ACE35385C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8039E520-B728-154F-B825-E135DFB549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9" name="Straight Connector 22">
                <a:extLst>
                  <a:ext uri="{FF2B5EF4-FFF2-40B4-BE49-F238E27FC236}">
                    <a16:creationId xmlns:a16="http://schemas.microsoft.com/office/drawing/2014/main" id="{63CF3E0A-7FCD-D341-ACD9-54F364B90382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2EB230A-89F4-1642-8B9A-3BA8BEE4FE38}"/>
              </a:ext>
            </a:extLst>
          </p:cNvPr>
          <p:cNvGrpSpPr/>
          <p:nvPr/>
        </p:nvGrpSpPr>
        <p:grpSpPr>
          <a:xfrm>
            <a:off x="2963072" y="2872951"/>
            <a:ext cx="1066859" cy="1443118"/>
            <a:chOff x="2963072" y="2872951"/>
            <a:chExt cx="1066859" cy="1443118"/>
          </a:xfrm>
        </p:grpSpPr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4B1CF0EB-0590-1641-A046-369F6FCC7581}"/>
                </a:ext>
              </a:extLst>
            </p:cNvPr>
            <p:cNvSpPr txBox="1"/>
            <p:nvPr/>
          </p:nvSpPr>
          <p:spPr>
            <a:xfrm>
              <a:off x="2963072" y="2872951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2006</a:t>
              </a:r>
              <a:endParaRPr lang="it-IT" sz="2800" b="1" i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C439ADE3-DEC8-9F4C-AACF-4D82B524EBF6}"/>
                </a:ext>
              </a:extLst>
            </p:cNvPr>
            <p:cNvGrpSpPr/>
            <p:nvPr/>
          </p:nvGrpSpPr>
          <p:grpSpPr>
            <a:xfrm>
              <a:off x="3292940" y="3364484"/>
              <a:ext cx="406995" cy="951585"/>
              <a:chOff x="525718" y="4066068"/>
              <a:chExt cx="468000" cy="109422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EE6ECAEB-0800-744B-8AB8-31E91F7F3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 18">
                <a:extLst>
                  <a:ext uri="{FF2B5EF4-FFF2-40B4-BE49-F238E27FC236}">
                    <a16:creationId xmlns:a16="http://schemas.microsoft.com/office/drawing/2014/main" id="{CB6E2F05-2E33-294F-B8A4-602D5711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 17">
                <a:extLst>
                  <a:ext uri="{FF2B5EF4-FFF2-40B4-BE49-F238E27FC236}">
                    <a16:creationId xmlns:a16="http://schemas.microsoft.com/office/drawing/2014/main" id="{75D61512-9409-5A40-BC4E-02D638165E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Oval 27">
                <a:extLst>
                  <a:ext uri="{FF2B5EF4-FFF2-40B4-BE49-F238E27FC236}">
                    <a16:creationId xmlns:a16="http://schemas.microsoft.com/office/drawing/2014/main" id="{0F596F4D-C367-A445-9A20-1D0FBDE3FF5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2" name="Straight Connector 22">
                <a:extLst>
                  <a:ext uri="{FF2B5EF4-FFF2-40B4-BE49-F238E27FC236}">
                    <a16:creationId xmlns:a16="http://schemas.microsoft.com/office/drawing/2014/main" id="{147DC4E4-9CC6-994E-BB3A-54D3970D2CE9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AC35EA1C-5CC0-B740-B512-8F9F579D99B9}"/>
              </a:ext>
            </a:extLst>
          </p:cNvPr>
          <p:cNvGrpSpPr/>
          <p:nvPr/>
        </p:nvGrpSpPr>
        <p:grpSpPr>
          <a:xfrm>
            <a:off x="179817" y="1795567"/>
            <a:ext cx="1924650" cy="2512501"/>
            <a:chOff x="179817" y="1596276"/>
            <a:chExt cx="1924650" cy="2512501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B88FE2A1-9D5E-B944-A2C7-CFBDA436F397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1989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5" name="Rounded Rectangle 51">
              <a:extLst>
                <a:ext uri="{FF2B5EF4-FFF2-40B4-BE49-F238E27FC236}">
                  <a16:creationId xmlns:a16="http://schemas.microsoft.com/office/drawing/2014/main" id="{962D9B9A-2F2E-9F4C-9921-CF2FC538A544}"/>
                </a:ext>
              </a:extLst>
            </p:cNvPr>
            <p:cNvSpPr/>
            <p:nvPr/>
          </p:nvSpPr>
          <p:spPr>
            <a:xfrm>
              <a:off x="179817" y="1596276"/>
              <a:ext cx="1924650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Yann LeCun introduce the first Convolutional Neural Network, used to classify handwritten digits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D948BEA1-7E6D-1845-98B4-01B2A0652D92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1D06A1F4-1B75-514C-AE3C-BAF9F3FA96F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B92A266F-B851-574D-9076-6BE3CC82F97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 28">
                <a:extLst>
                  <a:ext uri="{FF2B5EF4-FFF2-40B4-BE49-F238E27FC236}">
                    <a16:creationId xmlns:a16="http://schemas.microsoft.com/office/drawing/2014/main" id="{80F5DA0A-B919-2849-8767-FA18470E1E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Oval 43">
                <a:extLst>
                  <a:ext uri="{FF2B5EF4-FFF2-40B4-BE49-F238E27FC236}">
                    <a16:creationId xmlns:a16="http://schemas.microsoft.com/office/drawing/2014/main" id="{79DDEC8F-4DBC-FD43-BE12-C4287C62A52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1" name="Straight Connector 44">
                <a:extLst>
                  <a:ext uri="{FF2B5EF4-FFF2-40B4-BE49-F238E27FC236}">
                    <a16:creationId xmlns:a16="http://schemas.microsoft.com/office/drawing/2014/main" id="{87F33C18-DD91-0447-8F9B-3B37DD2CF96E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515713D1-59C6-A049-999C-C76D34EF7E63}"/>
              </a:ext>
            </a:extLst>
          </p:cNvPr>
          <p:cNvGrpSpPr/>
          <p:nvPr/>
        </p:nvGrpSpPr>
        <p:grpSpPr>
          <a:xfrm>
            <a:off x="5461842" y="2812875"/>
            <a:ext cx="1066859" cy="1495193"/>
            <a:chOff x="560164" y="2613584"/>
            <a:chExt cx="1066859" cy="1495193"/>
          </a:xfrm>
        </p:grpSpPr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891D1A8E-459B-C04E-9145-DCD56FD49195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64DE98B4-9712-D444-8811-E0C58793DD6D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DD5F3A8B-1045-6345-ACAB-63F855BDD72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5" name="Oval 26">
                <a:extLst>
                  <a:ext uri="{FF2B5EF4-FFF2-40B4-BE49-F238E27FC236}">
                    <a16:creationId xmlns:a16="http://schemas.microsoft.com/office/drawing/2014/main" id="{9AE7305C-3593-7E4C-A979-575AE43E24E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Oval 28">
                <a:extLst>
                  <a:ext uri="{FF2B5EF4-FFF2-40B4-BE49-F238E27FC236}">
                    <a16:creationId xmlns:a16="http://schemas.microsoft.com/office/drawing/2014/main" id="{BC7299D2-9076-ED4B-AC0A-6B7ED31C840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Oval 43">
                <a:extLst>
                  <a:ext uri="{FF2B5EF4-FFF2-40B4-BE49-F238E27FC236}">
                    <a16:creationId xmlns:a16="http://schemas.microsoft.com/office/drawing/2014/main" id="{DDB31FFB-B12F-1A42-BACA-124161903C4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8" name="Straight Connector 44">
                <a:extLst>
                  <a:ext uri="{FF2B5EF4-FFF2-40B4-BE49-F238E27FC236}">
                    <a16:creationId xmlns:a16="http://schemas.microsoft.com/office/drawing/2014/main" id="{9C528F21-683C-0B41-9DC6-D4E877ACF29C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Rettangolo con angoli arrotondati 71">
            <a:extLst>
              <a:ext uri="{FF2B5EF4-FFF2-40B4-BE49-F238E27FC236}">
                <a16:creationId xmlns:a16="http://schemas.microsoft.com/office/drawing/2014/main" id="{DDB2D1DC-E412-D44A-9D47-99ECAD835ADE}"/>
              </a:ext>
            </a:extLst>
          </p:cNvPr>
          <p:cNvSpPr/>
          <p:nvPr/>
        </p:nvSpPr>
        <p:spPr>
          <a:xfrm>
            <a:off x="2030779" y="1352556"/>
            <a:ext cx="3056996" cy="1553677"/>
          </a:xfrm>
          <a:prstGeom prst="roundRect">
            <a:avLst/>
          </a:prstGeom>
          <a:solidFill>
            <a:schemeClr val="bg1"/>
          </a:solidFill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73" name="Gruppo 72">
            <a:extLst>
              <a:ext uri="{FF2B5EF4-FFF2-40B4-BE49-F238E27FC236}">
                <a16:creationId xmlns:a16="http://schemas.microsoft.com/office/drawing/2014/main" id="{D00D75BA-38BF-9145-B736-057D12662910}"/>
              </a:ext>
            </a:extLst>
          </p:cNvPr>
          <p:cNvGrpSpPr/>
          <p:nvPr/>
        </p:nvGrpSpPr>
        <p:grpSpPr>
          <a:xfrm>
            <a:off x="2065154" y="1397217"/>
            <a:ext cx="2931287" cy="1509016"/>
            <a:chOff x="890021" y="1901473"/>
            <a:chExt cx="5653556" cy="2684023"/>
          </a:xfrm>
        </p:grpSpPr>
        <p:pic>
          <p:nvPicPr>
            <p:cNvPr id="75" name="Immagine 74">
              <a:extLst>
                <a:ext uri="{FF2B5EF4-FFF2-40B4-BE49-F238E27FC236}">
                  <a16:creationId xmlns:a16="http://schemas.microsoft.com/office/drawing/2014/main" id="{83221950-AC29-614D-BC99-87D63C3A1A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0021" y="1901473"/>
              <a:ext cx="5531654" cy="2122314"/>
            </a:xfrm>
            <a:prstGeom prst="roundRect">
              <a:avLst/>
            </a:prstGeom>
          </p:spPr>
        </p:pic>
        <p:sp>
          <p:nvSpPr>
            <p:cNvPr id="76" name="Rettangolo 75">
              <a:extLst>
                <a:ext uri="{FF2B5EF4-FFF2-40B4-BE49-F238E27FC236}">
                  <a16:creationId xmlns:a16="http://schemas.microsoft.com/office/drawing/2014/main" id="{8D8B0DFB-D1D2-CA46-9A32-038BAA1C8CD5}"/>
                </a:ext>
              </a:extLst>
            </p:cNvPr>
            <p:cNvSpPr/>
            <p:nvPr/>
          </p:nvSpPr>
          <p:spPr>
            <a:xfrm flipH="1">
              <a:off x="5098724" y="1956900"/>
              <a:ext cx="560829" cy="1944706"/>
            </a:xfrm>
            <a:prstGeom prst="rect">
              <a:avLst/>
            </a:prstGeom>
            <a:noFill/>
            <a:ln w="12700">
              <a:solidFill>
                <a:srgbClr val="C0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rgbClr val="FF0000"/>
                </a:solidFill>
              </a:endParaRPr>
            </a:p>
          </p:txBody>
        </p:sp>
        <p:sp>
          <p:nvSpPr>
            <p:cNvPr id="78" name="TextBox 29">
              <a:extLst>
                <a:ext uri="{FF2B5EF4-FFF2-40B4-BE49-F238E27FC236}">
                  <a16:creationId xmlns:a16="http://schemas.microsoft.com/office/drawing/2014/main" id="{189613B2-DCF8-AF43-B14C-DA6B59414650}"/>
                </a:ext>
              </a:extLst>
            </p:cNvPr>
            <p:cNvSpPr txBox="1"/>
            <p:nvPr/>
          </p:nvSpPr>
          <p:spPr>
            <a:xfrm>
              <a:off x="4214700" y="4147553"/>
              <a:ext cx="2328877" cy="437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>
                  <a:solidFill>
                    <a:srgbClr val="0F3E5C"/>
                  </a:solidFill>
                  <a:latin typeface="+mj-lt"/>
                </a:rPr>
                <a:t>Embedding</a:t>
              </a:r>
            </a:p>
          </p:txBody>
        </p:sp>
        <p:sp>
          <p:nvSpPr>
            <p:cNvPr id="79" name="TextBox 29">
              <a:extLst>
                <a:ext uri="{FF2B5EF4-FFF2-40B4-BE49-F238E27FC236}">
                  <a16:creationId xmlns:a16="http://schemas.microsoft.com/office/drawing/2014/main" id="{45401F70-9A01-B44B-955F-A1411C5BAA40}"/>
                </a:ext>
              </a:extLst>
            </p:cNvPr>
            <p:cNvSpPr txBox="1"/>
            <p:nvPr/>
          </p:nvSpPr>
          <p:spPr>
            <a:xfrm>
              <a:off x="964833" y="3312303"/>
              <a:ext cx="1162773" cy="711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b="1" dirty="0">
                  <a:solidFill>
                    <a:srgbClr val="0F3E5C"/>
                  </a:solidFill>
                  <a:latin typeface="+mj-lt"/>
                </a:rPr>
                <a:t>Input Image</a:t>
              </a:r>
            </a:p>
          </p:txBody>
        </p:sp>
        <p:cxnSp>
          <p:nvCxnSpPr>
            <p:cNvPr id="80" name="Connettore 2 79">
              <a:extLst>
                <a:ext uri="{FF2B5EF4-FFF2-40B4-BE49-F238E27FC236}">
                  <a16:creationId xmlns:a16="http://schemas.microsoft.com/office/drawing/2014/main" id="{33CA79E5-FA8A-DE4D-8690-332867D6DBC9}"/>
                </a:ext>
              </a:extLst>
            </p:cNvPr>
            <p:cNvCxnSpPr>
              <a:cxnSpLocks/>
            </p:cNvCxnSpPr>
            <p:nvPr/>
          </p:nvCxnSpPr>
          <p:spPr>
            <a:xfrm>
              <a:off x="5365879" y="3901606"/>
              <a:ext cx="0" cy="29977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3" name="Rounded Rectangle 51">
            <a:extLst>
              <a:ext uri="{FF2B5EF4-FFF2-40B4-BE49-F238E27FC236}">
                <a16:creationId xmlns:a16="http://schemas.microsoft.com/office/drawing/2014/main" id="{0AEA847A-A90A-6A44-B4D0-A1BC23CC3DA0}"/>
              </a:ext>
            </a:extLst>
          </p:cNvPr>
          <p:cNvSpPr/>
          <p:nvPr/>
        </p:nvSpPr>
        <p:spPr>
          <a:xfrm>
            <a:off x="2532685" y="4394354"/>
            <a:ext cx="1924650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Hinton et al. use CNNs to embed the input into a low dimensional space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0" name="Rounded Rectangle 51">
            <a:extLst>
              <a:ext uri="{FF2B5EF4-FFF2-40B4-BE49-F238E27FC236}">
                <a16:creationId xmlns:a16="http://schemas.microsoft.com/office/drawing/2014/main" id="{2A0E6882-C9EE-9843-857D-CCA645B0665B}"/>
              </a:ext>
            </a:extLst>
          </p:cNvPr>
          <p:cNvSpPr/>
          <p:nvPr/>
        </p:nvSpPr>
        <p:spPr>
          <a:xfrm>
            <a:off x="5032946" y="1841065"/>
            <a:ext cx="2034282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Zhou et al. propose a method to automatically extract a Class Activation Map using a CNN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2696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A0CF987F-9ECE-0D46-967B-054BD1667DE8}"/>
              </a:ext>
            </a:extLst>
          </p:cNvPr>
          <p:cNvCxnSpPr>
            <a:cxnSpLocks/>
          </p:cNvCxnSpPr>
          <p:nvPr/>
        </p:nvCxnSpPr>
        <p:spPr>
          <a:xfrm>
            <a:off x="1098131" y="3556212"/>
            <a:ext cx="7229616" cy="47543"/>
          </a:xfrm>
          <a:prstGeom prst="line">
            <a:avLst/>
          </a:prstGeom>
          <a:ln w="12700">
            <a:solidFill>
              <a:srgbClr val="6085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E98161-79E4-8C4D-871A-49871420EADB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2</a:t>
            </a:r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. LITERATURE REVIEW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E413087-AA27-6340-A5CE-164C9EDE33BD}"/>
              </a:ext>
            </a:extLst>
          </p:cNvPr>
          <p:cNvGrpSpPr/>
          <p:nvPr/>
        </p:nvGrpSpPr>
        <p:grpSpPr>
          <a:xfrm>
            <a:off x="7471958" y="2906233"/>
            <a:ext cx="1705303" cy="2689767"/>
            <a:chOff x="7471958" y="2706942"/>
            <a:chExt cx="1705303" cy="2689767"/>
          </a:xfrm>
        </p:grpSpPr>
        <p:sp>
          <p:nvSpPr>
            <p:cNvPr id="77" name="TextBox 24">
              <a:extLst>
                <a:ext uri="{FF2B5EF4-FFF2-40B4-BE49-F238E27FC236}">
                  <a16:creationId xmlns:a16="http://schemas.microsoft.com/office/drawing/2014/main" id="{792DB3AD-8159-A74D-BF56-8FD10252AC24}"/>
                </a:ext>
              </a:extLst>
            </p:cNvPr>
            <p:cNvSpPr txBox="1"/>
            <p:nvPr/>
          </p:nvSpPr>
          <p:spPr>
            <a:xfrm>
              <a:off x="7791144" y="2706942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8" name="Rounded Rectangle 51">
              <a:extLst>
                <a:ext uri="{FF2B5EF4-FFF2-40B4-BE49-F238E27FC236}">
                  <a16:creationId xmlns:a16="http://schemas.microsoft.com/office/drawing/2014/main" id="{46C4F008-C049-934A-AD40-C1638875072F}"/>
                </a:ext>
              </a:extLst>
            </p:cNvPr>
            <p:cNvSpPr/>
            <p:nvPr/>
          </p:nvSpPr>
          <p:spPr>
            <a:xfrm>
              <a:off x="7471958" y="4445122"/>
              <a:ext cx="1705303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Stanford University publish CheXpert dataset. Pham et al. achieve the best result on CheXpert competition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D122E1AA-FCC6-F445-BE21-11C310CCD6F0}"/>
                </a:ext>
              </a:extLst>
            </p:cNvPr>
            <p:cNvGrpSpPr/>
            <p:nvPr/>
          </p:nvGrpSpPr>
          <p:grpSpPr>
            <a:xfrm>
              <a:off x="8122638" y="3196897"/>
              <a:ext cx="406799" cy="950400"/>
              <a:chOff x="525718" y="4066068"/>
              <a:chExt cx="468000" cy="1094220"/>
            </a:xfrm>
          </p:grpSpPr>
          <p:sp>
            <p:nvSpPr>
              <p:cNvPr id="85" name="Oval 19">
                <a:extLst>
                  <a:ext uri="{FF2B5EF4-FFF2-40B4-BE49-F238E27FC236}">
                    <a16:creationId xmlns:a16="http://schemas.microsoft.com/office/drawing/2014/main" id="{18323857-A34A-8B4F-B96E-638C6D391D7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18">
                <a:extLst>
                  <a:ext uri="{FF2B5EF4-FFF2-40B4-BE49-F238E27FC236}">
                    <a16:creationId xmlns:a16="http://schemas.microsoft.com/office/drawing/2014/main" id="{8A0F035C-D651-F74B-9A81-68EFB52574A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17">
                <a:extLst>
                  <a:ext uri="{FF2B5EF4-FFF2-40B4-BE49-F238E27FC236}">
                    <a16:creationId xmlns:a16="http://schemas.microsoft.com/office/drawing/2014/main" id="{07F97316-DD1B-9847-AD35-ACE35385C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8039E520-B728-154F-B825-E135DFB549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9" name="Straight Connector 22">
                <a:extLst>
                  <a:ext uri="{FF2B5EF4-FFF2-40B4-BE49-F238E27FC236}">
                    <a16:creationId xmlns:a16="http://schemas.microsoft.com/office/drawing/2014/main" id="{63CF3E0A-7FCD-D341-ACD9-54F364B90382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" name="Gruppo 7">
            <a:extLst>
              <a:ext uri="{FF2B5EF4-FFF2-40B4-BE49-F238E27FC236}">
                <a16:creationId xmlns:a16="http://schemas.microsoft.com/office/drawing/2014/main" id="{62EB230A-89F4-1642-8B9A-3BA8BEE4FE38}"/>
              </a:ext>
            </a:extLst>
          </p:cNvPr>
          <p:cNvGrpSpPr/>
          <p:nvPr/>
        </p:nvGrpSpPr>
        <p:grpSpPr>
          <a:xfrm>
            <a:off x="2963072" y="2872951"/>
            <a:ext cx="1066859" cy="1443118"/>
            <a:chOff x="2963072" y="2872951"/>
            <a:chExt cx="1066859" cy="1443118"/>
          </a:xfrm>
        </p:grpSpPr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4B1CF0EB-0590-1641-A046-369F6FCC7581}"/>
                </a:ext>
              </a:extLst>
            </p:cNvPr>
            <p:cNvSpPr txBox="1"/>
            <p:nvPr/>
          </p:nvSpPr>
          <p:spPr>
            <a:xfrm>
              <a:off x="2963072" y="2872951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2006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C439ADE3-DEC8-9F4C-AACF-4D82B524EBF6}"/>
                </a:ext>
              </a:extLst>
            </p:cNvPr>
            <p:cNvGrpSpPr/>
            <p:nvPr/>
          </p:nvGrpSpPr>
          <p:grpSpPr>
            <a:xfrm>
              <a:off x="3292940" y="3364484"/>
              <a:ext cx="406995" cy="951585"/>
              <a:chOff x="525718" y="4066068"/>
              <a:chExt cx="468000" cy="109422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EE6ECAEB-0800-744B-8AB8-31E91F7F3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 18">
                <a:extLst>
                  <a:ext uri="{FF2B5EF4-FFF2-40B4-BE49-F238E27FC236}">
                    <a16:creationId xmlns:a16="http://schemas.microsoft.com/office/drawing/2014/main" id="{CB6E2F05-2E33-294F-B8A4-602D5711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 17">
                <a:extLst>
                  <a:ext uri="{FF2B5EF4-FFF2-40B4-BE49-F238E27FC236}">
                    <a16:creationId xmlns:a16="http://schemas.microsoft.com/office/drawing/2014/main" id="{75D61512-9409-5A40-BC4E-02D638165E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Oval 27">
                <a:extLst>
                  <a:ext uri="{FF2B5EF4-FFF2-40B4-BE49-F238E27FC236}">
                    <a16:creationId xmlns:a16="http://schemas.microsoft.com/office/drawing/2014/main" id="{0F596F4D-C367-A445-9A20-1D0FBDE3FF5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2" name="Straight Connector 22">
                <a:extLst>
                  <a:ext uri="{FF2B5EF4-FFF2-40B4-BE49-F238E27FC236}">
                    <a16:creationId xmlns:a16="http://schemas.microsoft.com/office/drawing/2014/main" id="{147DC4E4-9CC6-994E-BB3A-54D3970D2CE9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AC35EA1C-5CC0-B740-B512-8F9F579D99B9}"/>
              </a:ext>
            </a:extLst>
          </p:cNvPr>
          <p:cNvGrpSpPr/>
          <p:nvPr/>
        </p:nvGrpSpPr>
        <p:grpSpPr>
          <a:xfrm>
            <a:off x="179817" y="1795567"/>
            <a:ext cx="1924650" cy="2512501"/>
            <a:chOff x="179817" y="1596276"/>
            <a:chExt cx="1924650" cy="2512501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B88FE2A1-9D5E-B944-A2C7-CFBDA436F397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1989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5" name="Rounded Rectangle 51">
              <a:extLst>
                <a:ext uri="{FF2B5EF4-FFF2-40B4-BE49-F238E27FC236}">
                  <a16:creationId xmlns:a16="http://schemas.microsoft.com/office/drawing/2014/main" id="{962D9B9A-2F2E-9F4C-9921-CF2FC538A544}"/>
                </a:ext>
              </a:extLst>
            </p:cNvPr>
            <p:cNvSpPr/>
            <p:nvPr/>
          </p:nvSpPr>
          <p:spPr>
            <a:xfrm>
              <a:off x="179817" y="1596276"/>
              <a:ext cx="1924650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Yann LeCun introduce the first Convolutional Neural Network, used to classify handwritten digits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D948BEA1-7E6D-1845-98B4-01B2A0652D92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1D06A1F4-1B75-514C-AE3C-BAF9F3FA96F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B92A266F-B851-574D-9076-6BE3CC82F97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 28">
                <a:extLst>
                  <a:ext uri="{FF2B5EF4-FFF2-40B4-BE49-F238E27FC236}">
                    <a16:creationId xmlns:a16="http://schemas.microsoft.com/office/drawing/2014/main" id="{80F5DA0A-B919-2849-8767-FA18470E1E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Oval 43">
                <a:extLst>
                  <a:ext uri="{FF2B5EF4-FFF2-40B4-BE49-F238E27FC236}">
                    <a16:creationId xmlns:a16="http://schemas.microsoft.com/office/drawing/2014/main" id="{79DDEC8F-4DBC-FD43-BE12-C4287C62A52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1" name="Straight Connector 44">
                <a:extLst>
                  <a:ext uri="{FF2B5EF4-FFF2-40B4-BE49-F238E27FC236}">
                    <a16:creationId xmlns:a16="http://schemas.microsoft.com/office/drawing/2014/main" id="{87F33C18-DD91-0447-8F9B-3B37DD2CF96E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515713D1-59C6-A049-999C-C76D34EF7E63}"/>
              </a:ext>
            </a:extLst>
          </p:cNvPr>
          <p:cNvGrpSpPr/>
          <p:nvPr/>
        </p:nvGrpSpPr>
        <p:grpSpPr>
          <a:xfrm>
            <a:off x="5461842" y="2812875"/>
            <a:ext cx="1066859" cy="1495193"/>
            <a:chOff x="560164" y="2613584"/>
            <a:chExt cx="1066859" cy="1495193"/>
          </a:xfrm>
        </p:grpSpPr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891D1A8E-459B-C04E-9145-DCD56FD49195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C00000"/>
                  </a:solidFill>
                  <a:latin typeface="Gill Sans MT" panose="020B0502020104020203" pitchFamily="34" charset="0"/>
                </a:rPr>
                <a:t>2016</a:t>
              </a:r>
              <a:endParaRPr lang="it-IT" sz="2800" b="1" i="1" dirty="0">
                <a:solidFill>
                  <a:srgbClr val="C00000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64DE98B4-9712-D444-8811-E0C58793DD6D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DD5F3A8B-1045-6345-ACAB-63F855BDD72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5" name="Oval 26">
                <a:extLst>
                  <a:ext uri="{FF2B5EF4-FFF2-40B4-BE49-F238E27FC236}">
                    <a16:creationId xmlns:a16="http://schemas.microsoft.com/office/drawing/2014/main" id="{9AE7305C-3593-7E4C-A979-575AE43E24E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Oval 28">
                <a:extLst>
                  <a:ext uri="{FF2B5EF4-FFF2-40B4-BE49-F238E27FC236}">
                    <a16:creationId xmlns:a16="http://schemas.microsoft.com/office/drawing/2014/main" id="{BC7299D2-9076-ED4B-AC0A-6B7ED31C840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Oval 43">
                <a:extLst>
                  <a:ext uri="{FF2B5EF4-FFF2-40B4-BE49-F238E27FC236}">
                    <a16:creationId xmlns:a16="http://schemas.microsoft.com/office/drawing/2014/main" id="{DDB31FFB-B12F-1A42-BACA-124161903C4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8" name="Straight Connector 44">
                <a:extLst>
                  <a:ext uri="{FF2B5EF4-FFF2-40B4-BE49-F238E27FC236}">
                    <a16:creationId xmlns:a16="http://schemas.microsoft.com/office/drawing/2014/main" id="{9C528F21-683C-0B41-9DC6-D4E877ACF29C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Rettangolo 66">
            <a:extLst>
              <a:ext uri="{FF2B5EF4-FFF2-40B4-BE49-F238E27FC236}">
                <a16:creationId xmlns:a16="http://schemas.microsoft.com/office/drawing/2014/main" id="{8AF1FBC1-85C2-1745-BB21-58A3ED0674C9}"/>
              </a:ext>
            </a:extLst>
          </p:cNvPr>
          <p:cNvSpPr/>
          <p:nvPr/>
        </p:nvSpPr>
        <p:spPr>
          <a:xfrm flipH="1">
            <a:off x="4615682" y="4665864"/>
            <a:ext cx="331163" cy="201469"/>
          </a:xfrm>
          <a:prstGeom prst="rect">
            <a:avLst/>
          </a:prstGeom>
          <a:solidFill>
            <a:schemeClr val="bg1"/>
          </a:solidFill>
          <a:ln w="19050">
            <a:noFill/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grpSp>
        <p:nvGrpSpPr>
          <p:cNvPr id="69" name="Gruppo 68">
            <a:extLst>
              <a:ext uri="{FF2B5EF4-FFF2-40B4-BE49-F238E27FC236}">
                <a16:creationId xmlns:a16="http://schemas.microsoft.com/office/drawing/2014/main" id="{137C95B0-39F7-834F-9B7E-23EFA5F7E33F}"/>
              </a:ext>
            </a:extLst>
          </p:cNvPr>
          <p:cNvGrpSpPr/>
          <p:nvPr/>
        </p:nvGrpSpPr>
        <p:grpSpPr>
          <a:xfrm>
            <a:off x="5224756" y="4348513"/>
            <a:ext cx="1638128" cy="1553677"/>
            <a:chOff x="2677373" y="1321069"/>
            <a:chExt cx="1638128" cy="1553677"/>
          </a:xfrm>
        </p:grpSpPr>
        <p:sp>
          <p:nvSpPr>
            <p:cNvPr id="72" name="Rettangolo con angoli arrotondati 71">
              <a:extLst>
                <a:ext uri="{FF2B5EF4-FFF2-40B4-BE49-F238E27FC236}">
                  <a16:creationId xmlns:a16="http://schemas.microsoft.com/office/drawing/2014/main" id="{B7B78C3A-0C82-4241-B57A-9043EA1BB5D5}"/>
                </a:ext>
              </a:extLst>
            </p:cNvPr>
            <p:cNvSpPr/>
            <p:nvPr/>
          </p:nvSpPr>
          <p:spPr>
            <a:xfrm>
              <a:off x="2677373" y="1321069"/>
              <a:ext cx="1638128" cy="15536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F3E5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73" name="Immagine 72" descr="Immagine che contiene stella&#10;&#10;Descrizione generata automaticamente">
              <a:extLst>
                <a:ext uri="{FF2B5EF4-FFF2-40B4-BE49-F238E27FC236}">
                  <a16:creationId xmlns:a16="http://schemas.microsoft.com/office/drawing/2014/main" id="{FC160843-CB2F-2343-BC68-7DD314BA21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855501" y="1462825"/>
              <a:ext cx="1281872" cy="1270165"/>
            </a:xfrm>
            <a:prstGeom prst="rect">
              <a:avLst/>
            </a:prstGeom>
          </p:spPr>
        </p:pic>
      </p:grpSp>
      <p:sp>
        <p:nvSpPr>
          <p:cNvPr id="75" name="Rounded Rectangle 51">
            <a:extLst>
              <a:ext uri="{FF2B5EF4-FFF2-40B4-BE49-F238E27FC236}">
                <a16:creationId xmlns:a16="http://schemas.microsoft.com/office/drawing/2014/main" id="{89C763FE-8384-FF4B-BEF2-5D7C77E7FDC5}"/>
              </a:ext>
            </a:extLst>
          </p:cNvPr>
          <p:cNvSpPr/>
          <p:nvPr/>
        </p:nvSpPr>
        <p:spPr>
          <a:xfrm>
            <a:off x="2532685" y="4394354"/>
            <a:ext cx="1924650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Hinton et al. use CNNs to embed the input into a low dimensional space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76" name="Rounded Rectangle 51">
            <a:extLst>
              <a:ext uri="{FF2B5EF4-FFF2-40B4-BE49-F238E27FC236}">
                <a16:creationId xmlns:a16="http://schemas.microsoft.com/office/drawing/2014/main" id="{01F47BDA-4DF9-D643-BD2D-539E9CA597EC}"/>
              </a:ext>
            </a:extLst>
          </p:cNvPr>
          <p:cNvSpPr/>
          <p:nvPr/>
        </p:nvSpPr>
        <p:spPr>
          <a:xfrm>
            <a:off x="5032946" y="1841065"/>
            <a:ext cx="2034282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Zhou et al. propose a method to automatically extract a Class Activation Map using a CNN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1846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TextBox 24">
            <a:extLst>
              <a:ext uri="{FF2B5EF4-FFF2-40B4-BE49-F238E27FC236}">
                <a16:creationId xmlns:a16="http://schemas.microsoft.com/office/drawing/2014/main" id="{A3C2C002-A700-C643-8E85-F2E24400DE6E}"/>
              </a:ext>
            </a:extLst>
          </p:cNvPr>
          <p:cNvSpPr txBox="1"/>
          <p:nvPr/>
        </p:nvSpPr>
        <p:spPr>
          <a:xfrm>
            <a:off x="7791144" y="2906233"/>
            <a:ext cx="10668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b="1" dirty="0">
                <a:solidFill>
                  <a:srgbClr val="C00000"/>
                </a:solidFill>
                <a:latin typeface="Gill Sans MT" panose="020B0502020104020203" pitchFamily="34" charset="0"/>
              </a:rPr>
              <a:t>2019</a:t>
            </a:r>
            <a:endParaRPr lang="it-IT" sz="2800" b="1" i="1" dirty="0">
              <a:solidFill>
                <a:srgbClr val="C00000"/>
              </a:solidFill>
              <a:latin typeface="Gill Sans MT" panose="020B0502020104020203" pitchFamily="34" charset="0"/>
            </a:endParaRPr>
          </a:p>
        </p:txBody>
      </p:sp>
      <p:cxnSp>
        <p:nvCxnSpPr>
          <p:cNvPr id="35" name="Straight Connector 10">
            <a:extLst>
              <a:ext uri="{FF2B5EF4-FFF2-40B4-BE49-F238E27FC236}">
                <a16:creationId xmlns:a16="http://schemas.microsoft.com/office/drawing/2014/main" id="{A0CF987F-9ECE-0D46-967B-054BD1667DE8}"/>
              </a:ext>
            </a:extLst>
          </p:cNvPr>
          <p:cNvCxnSpPr>
            <a:cxnSpLocks/>
          </p:cNvCxnSpPr>
          <p:nvPr/>
        </p:nvCxnSpPr>
        <p:spPr>
          <a:xfrm>
            <a:off x="1098131" y="3556212"/>
            <a:ext cx="7229616" cy="47543"/>
          </a:xfrm>
          <a:prstGeom prst="line">
            <a:avLst/>
          </a:prstGeom>
          <a:ln w="12700">
            <a:solidFill>
              <a:srgbClr val="6085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CasellaDiTesto 73">
            <a:extLst>
              <a:ext uri="{FF2B5EF4-FFF2-40B4-BE49-F238E27FC236}">
                <a16:creationId xmlns:a16="http://schemas.microsoft.com/office/drawing/2014/main" id="{1AE98161-79E4-8C4D-871A-49871420EADB}"/>
              </a:ext>
            </a:extLst>
          </p:cNvPr>
          <p:cNvSpPr txBox="1"/>
          <p:nvPr/>
        </p:nvSpPr>
        <p:spPr>
          <a:xfrm>
            <a:off x="467999" y="263038"/>
            <a:ext cx="56731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2</a:t>
            </a:r>
            <a:r>
              <a:rPr lang="en-GB" sz="2400" b="1" i="0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. LITERATURE REVIEW</a:t>
            </a:r>
          </a:p>
        </p:txBody>
      </p:sp>
      <p:grpSp>
        <p:nvGrpSpPr>
          <p:cNvPr id="4" name="Gruppo 3">
            <a:extLst>
              <a:ext uri="{FF2B5EF4-FFF2-40B4-BE49-F238E27FC236}">
                <a16:creationId xmlns:a16="http://schemas.microsoft.com/office/drawing/2014/main" id="{AE413087-AA27-6340-A5CE-164C9EDE33BD}"/>
              </a:ext>
            </a:extLst>
          </p:cNvPr>
          <p:cNvGrpSpPr/>
          <p:nvPr/>
        </p:nvGrpSpPr>
        <p:grpSpPr>
          <a:xfrm>
            <a:off x="7471958" y="3396188"/>
            <a:ext cx="1705303" cy="2199812"/>
            <a:chOff x="7471958" y="3196897"/>
            <a:chExt cx="1705303" cy="2199812"/>
          </a:xfrm>
        </p:grpSpPr>
        <p:sp>
          <p:nvSpPr>
            <p:cNvPr id="108" name="Rounded Rectangle 51">
              <a:extLst>
                <a:ext uri="{FF2B5EF4-FFF2-40B4-BE49-F238E27FC236}">
                  <a16:creationId xmlns:a16="http://schemas.microsoft.com/office/drawing/2014/main" id="{46C4F008-C049-934A-AD40-C1638875072F}"/>
                </a:ext>
              </a:extLst>
            </p:cNvPr>
            <p:cNvSpPr/>
            <p:nvPr/>
          </p:nvSpPr>
          <p:spPr>
            <a:xfrm>
              <a:off x="7471958" y="4445122"/>
              <a:ext cx="1705303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Stanford University publish CheXpert dataset. Pham et al. achieve the best result on CheXpert competition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84" name="Gruppo 83">
              <a:extLst>
                <a:ext uri="{FF2B5EF4-FFF2-40B4-BE49-F238E27FC236}">
                  <a16:creationId xmlns:a16="http://schemas.microsoft.com/office/drawing/2014/main" id="{D122E1AA-FCC6-F445-BE21-11C310CCD6F0}"/>
                </a:ext>
              </a:extLst>
            </p:cNvPr>
            <p:cNvGrpSpPr/>
            <p:nvPr/>
          </p:nvGrpSpPr>
          <p:grpSpPr>
            <a:xfrm>
              <a:off x="8122638" y="3196897"/>
              <a:ext cx="406799" cy="950400"/>
              <a:chOff x="525718" y="4066068"/>
              <a:chExt cx="468000" cy="1094220"/>
            </a:xfrm>
          </p:grpSpPr>
          <p:sp>
            <p:nvSpPr>
              <p:cNvPr id="85" name="Oval 19">
                <a:extLst>
                  <a:ext uri="{FF2B5EF4-FFF2-40B4-BE49-F238E27FC236}">
                    <a16:creationId xmlns:a16="http://schemas.microsoft.com/office/drawing/2014/main" id="{18323857-A34A-8B4F-B96E-638C6D391D7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6" name="Oval 18">
                <a:extLst>
                  <a:ext uri="{FF2B5EF4-FFF2-40B4-BE49-F238E27FC236}">
                    <a16:creationId xmlns:a16="http://schemas.microsoft.com/office/drawing/2014/main" id="{8A0F035C-D651-F74B-9A81-68EFB52574A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87" name="Oval 17">
                <a:extLst>
                  <a:ext uri="{FF2B5EF4-FFF2-40B4-BE49-F238E27FC236}">
                    <a16:creationId xmlns:a16="http://schemas.microsoft.com/office/drawing/2014/main" id="{07F97316-DD1B-9847-AD35-ACE35385C3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88" name="Oval 27">
                <a:extLst>
                  <a:ext uri="{FF2B5EF4-FFF2-40B4-BE49-F238E27FC236}">
                    <a16:creationId xmlns:a16="http://schemas.microsoft.com/office/drawing/2014/main" id="{8039E520-B728-154F-B825-E135DFB549F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89" name="Straight Connector 22">
                <a:extLst>
                  <a:ext uri="{FF2B5EF4-FFF2-40B4-BE49-F238E27FC236}">
                    <a16:creationId xmlns:a16="http://schemas.microsoft.com/office/drawing/2014/main" id="{63CF3E0A-7FCD-D341-ACD9-54F364B90382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" name="Gruppo 1">
            <a:extLst>
              <a:ext uri="{FF2B5EF4-FFF2-40B4-BE49-F238E27FC236}">
                <a16:creationId xmlns:a16="http://schemas.microsoft.com/office/drawing/2014/main" id="{E8C402C1-BFC8-0640-B78C-3A6A53A34935}"/>
              </a:ext>
            </a:extLst>
          </p:cNvPr>
          <p:cNvGrpSpPr/>
          <p:nvPr/>
        </p:nvGrpSpPr>
        <p:grpSpPr>
          <a:xfrm>
            <a:off x="2963072" y="2872951"/>
            <a:ext cx="1066859" cy="1443118"/>
            <a:chOff x="3923565" y="2673660"/>
            <a:chExt cx="1066859" cy="1443118"/>
          </a:xfrm>
        </p:grpSpPr>
        <p:sp>
          <p:nvSpPr>
            <p:cNvPr id="49" name="TextBox 24">
              <a:extLst>
                <a:ext uri="{FF2B5EF4-FFF2-40B4-BE49-F238E27FC236}">
                  <a16:creationId xmlns:a16="http://schemas.microsoft.com/office/drawing/2014/main" id="{4B1CF0EB-0590-1641-A046-369F6FCC7581}"/>
                </a:ext>
              </a:extLst>
            </p:cNvPr>
            <p:cNvSpPr txBox="1"/>
            <p:nvPr/>
          </p:nvSpPr>
          <p:spPr>
            <a:xfrm>
              <a:off x="3923565" y="2673660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2006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70" name="Gruppo 69">
              <a:extLst>
                <a:ext uri="{FF2B5EF4-FFF2-40B4-BE49-F238E27FC236}">
                  <a16:creationId xmlns:a16="http://schemas.microsoft.com/office/drawing/2014/main" id="{C439ADE3-DEC8-9F4C-AACF-4D82B524EBF6}"/>
                </a:ext>
              </a:extLst>
            </p:cNvPr>
            <p:cNvGrpSpPr/>
            <p:nvPr/>
          </p:nvGrpSpPr>
          <p:grpSpPr>
            <a:xfrm>
              <a:off x="4253433" y="3165193"/>
              <a:ext cx="406995" cy="951585"/>
              <a:chOff x="525718" y="4066068"/>
              <a:chExt cx="468000" cy="1094220"/>
            </a:xfrm>
          </p:grpSpPr>
          <p:sp>
            <p:nvSpPr>
              <p:cNvPr id="38" name="Oval 19">
                <a:extLst>
                  <a:ext uri="{FF2B5EF4-FFF2-40B4-BE49-F238E27FC236}">
                    <a16:creationId xmlns:a16="http://schemas.microsoft.com/office/drawing/2014/main" id="{EE6ECAEB-0800-744B-8AB8-31E91F7F3FC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525718" y="40660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39" name="Oval 18">
                <a:extLst>
                  <a:ext uri="{FF2B5EF4-FFF2-40B4-BE49-F238E27FC236}">
                    <a16:creationId xmlns:a16="http://schemas.microsoft.com/office/drawing/2014/main" id="{CB6E2F05-2E33-294F-B8A4-602D5711FCD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615718" y="41560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0" name="Oval 17">
                <a:extLst>
                  <a:ext uri="{FF2B5EF4-FFF2-40B4-BE49-F238E27FC236}">
                    <a16:creationId xmlns:a16="http://schemas.microsoft.com/office/drawing/2014/main" id="{75D61512-9409-5A40-BC4E-02D638165E3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5718" y="42460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sp>
            <p:nvSpPr>
              <p:cNvPr id="41" name="Oval 27">
                <a:extLst>
                  <a:ext uri="{FF2B5EF4-FFF2-40B4-BE49-F238E27FC236}">
                    <a16:creationId xmlns:a16="http://schemas.microsoft.com/office/drawing/2014/main" id="{0F596F4D-C367-A445-9A20-1D0FBDE3FF5A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704077" y="505228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rgbClr val="002060"/>
                  </a:solidFill>
                </a:endParaRPr>
              </a:p>
            </p:txBody>
          </p:sp>
          <p:cxnSp>
            <p:nvCxnSpPr>
              <p:cNvPr id="42" name="Straight Connector 22">
                <a:extLst>
                  <a:ext uri="{FF2B5EF4-FFF2-40B4-BE49-F238E27FC236}">
                    <a16:creationId xmlns:a16="http://schemas.microsoft.com/office/drawing/2014/main" id="{147DC4E4-9CC6-994E-BB3A-54D3970D2CE9}"/>
                  </a:ext>
                </a:extLst>
              </p:cNvPr>
              <p:cNvCxnSpPr/>
              <p:nvPr/>
            </p:nvCxnSpPr>
            <p:spPr>
              <a:xfrm flipV="1">
                <a:off x="759717" y="4313467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Gruppo 2">
            <a:extLst>
              <a:ext uri="{FF2B5EF4-FFF2-40B4-BE49-F238E27FC236}">
                <a16:creationId xmlns:a16="http://schemas.microsoft.com/office/drawing/2014/main" id="{AC35EA1C-5CC0-B740-B512-8F9F579D99B9}"/>
              </a:ext>
            </a:extLst>
          </p:cNvPr>
          <p:cNvGrpSpPr/>
          <p:nvPr/>
        </p:nvGrpSpPr>
        <p:grpSpPr>
          <a:xfrm>
            <a:off x="179817" y="1795567"/>
            <a:ext cx="1924650" cy="2512501"/>
            <a:chOff x="179817" y="1596276"/>
            <a:chExt cx="1924650" cy="2512501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B88FE2A1-9D5E-B944-A2C7-CFBDA436F397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1989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sp>
          <p:nvSpPr>
            <p:cNvPr id="105" name="Rounded Rectangle 51">
              <a:extLst>
                <a:ext uri="{FF2B5EF4-FFF2-40B4-BE49-F238E27FC236}">
                  <a16:creationId xmlns:a16="http://schemas.microsoft.com/office/drawing/2014/main" id="{962D9B9A-2F2E-9F4C-9921-CF2FC538A544}"/>
                </a:ext>
              </a:extLst>
            </p:cNvPr>
            <p:cNvSpPr/>
            <p:nvPr/>
          </p:nvSpPr>
          <p:spPr>
            <a:xfrm>
              <a:off x="179817" y="1596276"/>
              <a:ext cx="1924650" cy="951587"/>
            </a:xfrm>
            <a:prstGeom prst="roundRect">
              <a:avLst/>
            </a:prstGeom>
            <a:noFill/>
            <a:ln w="28575" cmpd="dbl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89977"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buClr>
                  <a:srgbClr val="459F67"/>
                </a:buClr>
                <a:buSzPct val="96000"/>
              </a:pPr>
              <a:r>
                <a:rPr lang="en-US" sz="1400" dirty="0">
                  <a:solidFill>
                    <a:srgbClr val="0F3E5C"/>
                  </a:solidFill>
                  <a:latin typeface="+mj-lt"/>
                  <a:cs typeface="Arial" panose="020B0604020202020204" pitchFamily="34" charset="0"/>
                </a:rPr>
                <a:t>Yann LeCun introduce the first Convolutional Neural Network, used to classify handwritten digits</a:t>
              </a:r>
              <a:endParaRPr lang="it-IT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endParaRPr>
            </a:p>
          </p:txBody>
        </p:sp>
        <p:grpSp>
          <p:nvGrpSpPr>
            <p:cNvPr id="71" name="Gruppo 70">
              <a:extLst>
                <a:ext uri="{FF2B5EF4-FFF2-40B4-BE49-F238E27FC236}">
                  <a16:creationId xmlns:a16="http://schemas.microsoft.com/office/drawing/2014/main" id="{D948BEA1-7E6D-1845-98B4-01B2A0652D92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46" name="Oval 25">
                <a:extLst>
                  <a:ext uri="{FF2B5EF4-FFF2-40B4-BE49-F238E27FC236}">
                    <a16:creationId xmlns:a16="http://schemas.microsoft.com/office/drawing/2014/main" id="{1D06A1F4-1B75-514C-AE3C-BAF9F3FA96F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47" name="Oval 26">
                <a:extLst>
                  <a:ext uri="{FF2B5EF4-FFF2-40B4-BE49-F238E27FC236}">
                    <a16:creationId xmlns:a16="http://schemas.microsoft.com/office/drawing/2014/main" id="{B92A266F-B851-574D-9076-6BE3CC82F978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48" name="Oval 28">
                <a:extLst>
                  <a:ext uri="{FF2B5EF4-FFF2-40B4-BE49-F238E27FC236}">
                    <a16:creationId xmlns:a16="http://schemas.microsoft.com/office/drawing/2014/main" id="{80F5DA0A-B919-2849-8767-FA18470E1E33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0" name="Oval 43">
                <a:extLst>
                  <a:ext uri="{FF2B5EF4-FFF2-40B4-BE49-F238E27FC236}">
                    <a16:creationId xmlns:a16="http://schemas.microsoft.com/office/drawing/2014/main" id="{79DDEC8F-4DBC-FD43-BE12-C4287C62A52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1" name="Straight Connector 44">
                <a:extLst>
                  <a:ext uri="{FF2B5EF4-FFF2-40B4-BE49-F238E27FC236}">
                    <a16:creationId xmlns:a16="http://schemas.microsoft.com/office/drawing/2014/main" id="{87F33C18-DD91-0447-8F9B-3B37DD2CF96E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4" name="Gruppo 43">
            <a:extLst>
              <a:ext uri="{FF2B5EF4-FFF2-40B4-BE49-F238E27FC236}">
                <a16:creationId xmlns:a16="http://schemas.microsoft.com/office/drawing/2014/main" id="{515713D1-59C6-A049-999C-C76D34EF7E63}"/>
              </a:ext>
            </a:extLst>
          </p:cNvPr>
          <p:cNvGrpSpPr/>
          <p:nvPr/>
        </p:nvGrpSpPr>
        <p:grpSpPr>
          <a:xfrm>
            <a:off x="5461842" y="2812875"/>
            <a:ext cx="1066859" cy="1495193"/>
            <a:chOff x="560164" y="2613584"/>
            <a:chExt cx="1066859" cy="1495193"/>
          </a:xfrm>
        </p:grpSpPr>
        <p:sp>
          <p:nvSpPr>
            <p:cNvPr id="45" name="TextBox 29">
              <a:extLst>
                <a:ext uri="{FF2B5EF4-FFF2-40B4-BE49-F238E27FC236}">
                  <a16:creationId xmlns:a16="http://schemas.microsoft.com/office/drawing/2014/main" id="{891D1A8E-459B-C04E-9145-DCD56FD49195}"/>
                </a:ext>
              </a:extLst>
            </p:cNvPr>
            <p:cNvSpPr txBox="1"/>
            <p:nvPr/>
          </p:nvSpPr>
          <p:spPr>
            <a:xfrm>
              <a:off x="560164" y="3585557"/>
              <a:ext cx="1066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800" b="1" dirty="0">
                  <a:solidFill>
                    <a:srgbClr val="0F3E5C"/>
                  </a:solidFill>
                  <a:latin typeface="Gill Sans MT" panose="020B0502020104020203" pitchFamily="34" charset="0"/>
                </a:rPr>
                <a:t>2016</a:t>
              </a:r>
              <a:endParaRPr lang="it-IT" sz="2800" b="1" i="1" dirty="0">
                <a:solidFill>
                  <a:srgbClr val="0F3E5C"/>
                </a:solidFill>
                <a:latin typeface="Gill Sans MT" panose="020B0502020104020203" pitchFamily="34" charset="0"/>
              </a:endParaRPr>
            </a:p>
          </p:txBody>
        </p:sp>
        <p:grpSp>
          <p:nvGrpSpPr>
            <p:cNvPr id="53" name="Gruppo 52">
              <a:extLst>
                <a:ext uri="{FF2B5EF4-FFF2-40B4-BE49-F238E27FC236}">
                  <a16:creationId xmlns:a16="http://schemas.microsoft.com/office/drawing/2014/main" id="{64DE98B4-9712-D444-8811-E0C58793DD6D}"/>
                </a:ext>
              </a:extLst>
            </p:cNvPr>
            <p:cNvGrpSpPr/>
            <p:nvPr/>
          </p:nvGrpSpPr>
          <p:grpSpPr>
            <a:xfrm>
              <a:off x="895244" y="2613584"/>
              <a:ext cx="406799" cy="950400"/>
              <a:chOff x="2943804" y="3143259"/>
              <a:chExt cx="468000" cy="1086009"/>
            </a:xfrm>
          </p:grpSpPr>
          <p:sp>
            <p:nvSpPr>
              <p:cNvPr id="54" name="Oval 25">
                <a:extLst>
                  <a:ext uri="{FF2B5EF4-FFF2-40B4-BE49-F238E27FC236}">
                    <a16:creationId xmlns:a16="http://schemas.microsoft.com/office/drawing/2014/main" id="{DD5F3A8B-1045-6345-ACAB-63F855BDD721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2943804" y="3761268"/>
                <a:ext cx="468000" cy="46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 dirty="0"/>
              </a:p>
            </p:txBody>
          </p:sp>
          <p:sp>
            <p:nvSpPr>
              <p:cNvPr id="55" name="Oval 26">
                <a:extLst>
                  <a:ext uri="{FF2B5EF4-FFF2-40B4-BE49-F238E27FC236}">
                    <a16:creationId xmlns:a16="http://schemas.microsoft.com/office/drawing/2014/main" id="{9AE7305C-3593-7E4C-A979-575AE43E24E6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033804" y="3851268"/>
                <a:ext cx="288000" cy="288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6" name="Oval 28">
                <a:extLst>
                  <a:ext uri="{FF2B5EF4-FFF2-40B4-BE49-F238E27FC236}">
                    <a16:creationId xmlns:a16="http://schemas.microsoft.com/office/drawing/2014/main" id="{BC7299D2-9076-ED4B-AC0A-6B7ED31C840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19846" y="3941268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sp>
            <p:nvSpPr>
              <p:cNvPr id="57" name="Oval 43">
                <a:extLst>
                  <a:ext uri="{FF2B5EF4-FFF2-40B4-BE49-F238E27FC236}">
                    <a16:creationId xmlns:a16="http://schemas.microsoft.com/office/drawing/2014/main" id="{DDB31FFB-B12F-1A42-BACA-124161903C4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 flipV="1">
                <a:off x="3120917" y="3143259"/>
                <a:ext cx="108000" cy="108000"/>
              </a:xfrm>
              <a:prstGeom prst="ellipse">
                <a:avLst/>
              </a:prstGeom>
              <a:solidFill>
                <a:srgbClr val="0F3E5C"/>
              </a:solidFill>
              <a:ln>
                <a:solidFill>
                  <a:srgbClr val="0F3E5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/>
              </a:p>
            </p:txBody>
          </p:sp>
          <p:cxnSp>
            <p:nvCxnSpPr>
              <p:cNvPr id="58" name="Straight Connector 44">
                <a:extLst>
                  <a:ext uri="{FF2B5EF4-FFF2-40B4-BE49-F238E27FC236}">
                    <a16:creationId xmlns:a16="http://schemas.microsoft.com/office/drawing/2014/main" id="{9C528F21-683C-0B41-9DC6-D4E877ACF29C}"/>
                  </a:ext>
                </a:extLst>
              </p:cNvPr>
              <p:cNvCxnSpPr/>
              <p:nvPr/>
            </p:nvCxnSpPr>
            <p:spPr>
              <a:xfrm flipV="1">
                <a:off x="3171995" y="3206140"/>
                <a:ext cx="0" cy="796051"/>
              </a:xfrm>
              <a:prstGeom prst="line">
                <a:avLst/>
              </a:prstGeom>
              <a:ln w="12700">
                <a:solidFill>
                  <a:srgbClr val="0F3E5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9" name="Rettangolo con angoli arrotondati 58">
            <a:extLst>
              <a:ext uri="{FF2B5EF4-FFF2-40B4-BE49-F238E27FC236}">
                <a16:creationId xmlns:a16="http://schemas.microsoft.com/office/drawing/2014/main" id="{89AB0A55-AB7A-C840-8F50-5FF1FBCC6FB9}"/>
              </a:ext>
            </a:extLst>
          </p:cNvPr>
          <p:cNvSpPr/>
          <p:nvPr/>
        </p:nvSpPr>
        <p:spPr>
          <a:xfrm>
            <a:off x="4896091" y="1325226"/>
            <a:ext cx="3905925" cy="1452297"/>
          </a:xfrm>
          <a:prstGeom prst="roundRect">
            <a:avLst/>
          </a:prstGeom>
          <a:solidFill>
            <a:schemeClr val="bg1"/>
          </a:solidFill>
          <a:ln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2B12915-72A6-FA49-9974-F7AD80FB5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214" y="1411615"/>
            <a:ext cx="3641678" cy="1288776"/>
          </a:xfrm>
          <a:prstGeom prst="rect">
            <a:avLst/>
          </a:prstGeom>
        </p:spPr>
      </p:pic>
      <p:sp>
        <p:nvSpPr>
          <p:cNvPr id="75" name="Rounded Rectangle 51">
            <a:extLst>
              <a:ext uri="{FF2B5EF4-FFF2-40B4-BE49-F238E27FC236}">
                <a16:creationId xmlns:a16="http://schemas.microsoft.com/office/drawing/2014/main" id="{AB480E92-BC59-7D44-B828-3BA9A0E9F31D}"/>
              </a:ext>
            </a:extLst>
          </p:cNvPr>
          <p:cNvSpPr/>
          <p:nvPr/>
        </p:nvSpPr>
        <p:spPr>
          <a:xfrm>
            <a:off x="2532685" y="4394354"/>
            <a:ext cx="1924650" cy="951587"/>
          </a:xfrm>
          <a:prstGeom prst="roundRect">
            <a:avLst/>
          </a:prstGeom>
          <a:noFill/>
          <a:ln w="28575" cmpd="dbl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977" rtlCol="0" anchor="ctr"/>
          <a:lstStyle>
            <a:defPPr>
              <a:defRPr lang="it-IT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459F67"/>
              </a:buClr>
              <a:buSzPct val="96000"/>
            </a:pPr>
            <a:r>
              <a:rPr lang="en-US" sz="1400" dirty="0">
                <a:solidFill>
                  <a:srgbClr val="0F3E5C"/>
                </a:solidFill>
                <a:latin typeface="+mj-lt"/>
                <a:cs typeface="Arial" panose="020B0604020202020204" pitchFamily="34" charset="0"/>
              </a:rPr>
              <a:t>Hinton et al. use CNNs to embed the input into a low dimensional space</a:t>
            </a:r>
            <a:endParaRPr lang="it-IT" sz="1400" dirty="0">
              <a:solidFill>
                <a:srgbClr val="0F3E5C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35906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Straight Connector 8">
            <a:extLst>
              <a:ext uri="{FF2B5EF4-FFF2-40B4-BE49-F238E27FC236}">
                <a16:creationId xmlns:a16="http://schemas.microsoft.com/office/drawing/2014/main" id="{A2F494D6-683F-3249-A9AC-2374B0051BAF}"/>
              </a:ext>
            </a:extLst>
          </p:cNvPr>
          <p:cNvCxnSpPr>
            <a:cxnSpLocks/>
          </p:cNvCxnSpPr>
          <p:nvPr/>
        </p:nvCxnSpPr>
        <p:spPr>
          <a:xfrm flipH="1">
            <a:off x="3942000" y="2988000"/>
            <a:ext cx="588475" cy="0"/>
          </a:xfrm>
          <a:prstGeom prst="line">
            <a:avLst/>
          </a:prstGeom>
          <a:ln w="28575">
            <a:solidFill>
              <a:srgbClr val="6085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8">
            <a:extLst>
              <a:ext uri="{FF2B5EF4-FFF2-40B4-BE49-F238E27FC236}">
                <a16:creationId xmlns:a16="http://schemas.microsoft.com/office/drawing/2014/main" id="{75E14FF5-97AB-BA4F-B379-CE970A72B35D}"/>
              </a:ext>
            </a:extLst>
          </p:cNvPr>
          <p:cNvCxnSpPr>
            <a:cxnSpLocks/>
          </p:cNvCxnSpPr>
          <p:nvPr/>
        </p:nvCxnSpPr>
        <p:spPr>
          <a:xfrm flipH="1">
            <a:off x="4545130" y="4141458"/>
            <a:ext cx="615345" cy="0"/>
          </a:xfrm>
          <a:prstGeom prst="line">
            <a:avLst/>
          </a:prstGeom>
          <a:ln w="28575">
            <a:solidFill>
              <a:srgbClr val="6085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8">
            <a:extLst>
              <a:ext uri="{FF2B5EF4-FFF2-40B4-BE49-F238E27FC236}">
                <a16:creationId xmlns:a16="http://schemas.microsoft.com/office/drawing/2014/main" id="{81534D3F-8AF7-DB44-A6B7-C47EAA942FDE}"/>
              </a:ext>
            </a:extLst>
          </p:cNvPr>
          <p:cNvCxnSpPr>
            <a:cxnSpLocks/>
          </p:cNvCxnSpPr>
          <p:nvPr/>
        </p:nvCxnSpPr>
        <p:spPr>
          <a:xfrm>
            <a:off x="4572000" y="1852544"/>
            <a:ext cx="588475" cy="0"/>
          </a:xfrm>
          <a:prstGeom prst="line">
            <a:avLst/>
          </a:prstGeom>
          <a:ln w="28575">
            <a:solidFill>
              <a:srgbClr val="6085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1 15">
            <a:extLst>
              <a:ext uri="{FF2B5EF4-FFF2-40B4-BE49-F238E27FC236}">
                <a16:creationId xmlns:a16="http://schemas.microsoft.com/office/drawing/2014/main" id="{675C0C99-7424-7B4B-8460-D288B1DFE8A8}"/>
              </a:ext>
            </a:extLst>
          </p:cNvPr>
          <p:cNvCxnSpPr/>
          <p:nvPr/>
        </p:nvCxnSpPr>
        <p:spPr>
          <a:xfrm>
            <a:off x="4572000" y="1788482"/>
            <a:ext cx="0" cy="4433104"/>
          </a:xfrm>
          <a:prstGeom prst="line">
            <a:avLst/>
          </a:prstGeom>
          <a:ln>
            <a:solidFill>
              <a:srgbClr val="6085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B1E49202-BDCD-4D4C-89FC-7F389DC77114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3508B267-F9AA-1242-B32E-90D810A58E73}"/>
              </a:ext>
            </a:extLst>
          </p:cNvPr>
          <p:cNvSpPr txBox="1"/>
          <p:nvPr/>
        </p:nvSpPr>
        <p:spPr>
          <a:xfrm>
            <a:off x="5201886" y="1638673"/>
            <a:ext cx="32591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Classification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: predict if a given pathology is present or not on a given CXR</a:t>
            </a:r>
          </a:p>
        </p:txBody>
      </p:sp>
      <p:grpSp>
        <p:nvGrpSpPr>
          <p:cNvPr id="22" name="Gruppo 21">
            <a:extLst>
              <a:ext uri="{FF2B5EF4-FFF2-40B4-BE49-F238E27FC236}">
                <a16:creationId xmlns:a16="http://schemas.microsoft.com/office/drawing/2014/main" id="{B095439C-7314-2949-9BE4-1824A0B119D3}"/>
              </a:ext>
            </a:extLst>
          </p:cNvPr>
          <p:cNvGrpSpPr/>
          <p:nvPr/>
        </p:nvGrpSpPr>
        <p:grpSpPr>
          <a:xfrm>
            <a:off x="4353264" y="3901821"/>
            <a:ext cx="461665" cy="473168"/>
            <a:chOff x="4493568" y="3350566"/>
            <a:chExt cx="461665" cy="473168"/>
          </a:xfrm>
        </p:grpSpPr>
        <p:sp>
          <p:nvSpPr>
            <p:cNvPr id="20" name="Ovale 19">
              <a:extLst>
                <a:ext uri="{FF2B5EF4-FFF2-40B4-BE49-F238E27FC236}">
                  <a16:creationId xmlns:a16="http://schemas.microsoft.com/office/drawing/2014/main" id="{0479DEE3-569C-6C44-A559-BE79769A19CA}"/>
                </a:ext>
              </a:extLst>
            </p:cNvPr>
            <p:cNvSpPr/>
            <p:nvPr/>
          </p:nvSpPr>
          <p:spPr>
            <a:xfrm>
              <a:off x="4493568" y="3350566"/>
              <a:ext cx="461665" cy="461665"/>
            </a:xfrm>
            <a:prstGeom prst="ellipse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1FC4BF96-8A0E-7E45-98D5-A5E5C7E1DB17}"/>
                </a:ext>
              </a:extLst>
            </p:cNvPr>
            <p:cNvSpPr txBox="1"/>
            <p:nvPr/>
          </p:nvSpPr>
          <p:spPr>
            <a:xfrm>
              <a:off x="4493568" y="3362069"/>
              <a:ext cx="46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Brandon Grotesque Light" panose="020B0303020203060202" pitchFamily="34" charset="77"/>
                </a:rPr>
                <a:t>3</a:t>
              </a:r>
            </a:p>
          </p:txBody>
        </p:sp>
      </p:grpSp>
      <p:grpSp>
        <p:nvGrpSpPr>
          <p:cNvPr id="26" name="Gruppo 25">
            <a:extLst>
              <a:ext uri="{FF2B5EF4-FFF2-40B4-BE49-F238E27FC236}">
                <a16:creationId xmlns:a16="http://schemas.microsoft.com/office/drawing/2014/main" id="{F3AC0527-37C1-4048-86F3-5DC7A4A158CB}"/>
              </a:ext>
            </a:extLst>
          </p:cNvPr>
          <p:cNvGrpSpPr/>
          <p:nvPr/>
        </p:nvGrpSpPr>
        <p:grpSpPr>
          <a:xfrm>
            <a:off x="4341167" y="1638673"/>
            <a:ext cx="461665" cy="461666"/>
            <a:chOff x="4493568" y="3350566"/>
            <a:chExt cx="461665" cy="461666"/>
          </a:xfrm>
        </p:grpSpPr>
        <p:sp>
          <p:nvSpPr>
            <p:cNvPr id="27" name="Ovale 26">
              <a:extLst>
                <a:ext uri="{FF2B5EF4-FFF2-40B4-BE49-F238E27FC236}">
                  <a16:creationId xmlns:a16="http://schemas.microsoft.com/office/drawing/2014/main" id="{75E14965-00D2-EB4B-8D4A-EBBB19008F12}"/>
                </a:ext>
              </a:extLst>
            </p:cNvPr>
            <p:cNvSpPr/>
            <p:nvPr/>
          </p:nvSpPr>
          <p:spPr>
            <a:xfrm>
              <a:off x="4493568" y="3350566"/>
              <a:ext cx="461665" cy="461665"/>
            </a:xfrm>
            <a:prstGeom prst="ellipse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TextBox 29">
              <a:extLst>
                <a:ext uri="{FF2B5EF4-FFF2-40B4-BE49-F238E27FC236}">
                  <a16:creationId xmlns:a16="http://schemas.microsoft.com/office/drawing/2014/main" id="{697EBE73-26E2-0046-A9B4-0CDE678F6C87}"/>
                </a:ext>
              </a:extLst>
            </p:cNvPr>
            <p:cNvSpPr txBox="1"/>
            <p:nvPr/>
          </p:nvSpPr>
          <p:spPr>
            <a:xfrm>
              <a:off x="4493568" y="3350567"/>
              <a:ext cx="46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Brandon Grotesque Light" panose="020B0303020203060202" pitchFamily="34" charset="77"/>
                </a:rPr>
                <a:t>1</a:t>
              </a:r>
            </a:p>
          </p:txBody>
        </p:sp>
      </p:grpSp>
      <p:grpSp>
        <p:nvGrpSpPr>
          <p:cNvPr id="45" name="Gruppo 44">
            <a:extLst>
              <a:ext uri="{FF2B5EF4-FFF2-40B4-BE49-F238E27FC236}">
                <a16:creationId xmlns:a16="http://schemas.microsoft.com/office/drawing/2014/main" id="{532EE6B2-432E-FC44-9A8F-75F050F1639C}"/>
              </a:ext>
            </a:extLst>
          </p:cNvPr>
          <p:cNvGrpSpPr/>
          <p:nvPr/>
        </p:nvGrpSpPr>
        <p:grpSpPr>
          <a:xfrm>
            <a:off x="5295936" y="2485883"/>
            <a:ext cx="3753623" cy="1077218"/>
            <a:chOff x="5283358" y="2599232"/>
            <a:chExt cx="3753623" cy="1077218"/>
          </a:xfrm>
        </p:grpSpPr>
        <p:pic>
          <p:nvPicPr>
            <p:cNvPr id="30" name="Immagine 29" descr="Immagine che contiene cascata, acqua&#10;&#10;Descrizione generata automaticamente">
              <a:extLst>
                <a:ext uri="{FF2B5EF4-FFF2-40B4-BE49-F238E27FC236}">
                  <a16:creationId xmlns:a16="http://schemas.microsoft.com/office/drawing/2014/main" id="{626D5765-60DA-BB4F-A538-E2B2B15FF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83358" y="2656704"/>
              <a:ext cx="775855" cy="772296"/>
            </a:xfrm>
            <a:prstGeom prst="ellipse">
              <a:avLst/>
            </a:prstGeom>
            <a:ln>
              <a:solidFill>
                <a:srgbClr val="0F3E5C"/>
              </a:solidFill>
            </a:ln>
          </p:spPr>
        </p:pic>
        <p:sp>
          <p:nvSpPr>
            <p:cNvPr id="31" name="TextBox 29">
              <a:extLst>
                <a:ext uri="{FF2B5EF4-FFF2-40B4-BE49-F238E27FC236}">
                  <a16:creationId xmlns:a16="http://schemas.microsoft.com/office/drawing/2014/main" id="{AE0E17BF-A2A7-514D-8D93-EF97F50D4BB6}"/>
                </a:ext>
              </a:extLst>
            </p:cNvPr>
            <p:cNvSpPr txBox="1"/>
            <p:nvPr/>
          </p:nvSpPr>
          <p:spPr>
            <a:xfrm>
              <a:off x="6138412" y="2599232"/>
              <a:ext cx="289856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Cardiomegaly:</a:t>
              </a:r>
            </a:p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Edema:</a:t>
              </a:r>
            </a:p>
            <a:p>
              <a:r>
                <a:rPr lang="en-GB" sz="1600" dirty="0">
                  <a:solidFill>
                    <a:srgbClr val="0F3E5C"/>
                  </a:solidFill>
                  <a:latin typeface="+mj-lt"/>
                </a:rPr>
                <a:t>Pleural Effusion:</a:t>
              </a:r>
            </a:p>
            <a:p>
              <a:endParaRPr lang="en-GB" sz="1600" dirty="0">
                <a:solidFill>
                  <a:srgbClr val="0F3E5C"/>
                </a:solidFill>
                <a:latin typeface="+mj-lt"/>
              </a:endParaRPr>
            </a:p>
          </p:txBody>
        </p:sp>
        <p:pic>
          <p:nvPicPr>
            <p:cNvPr id="37" name="Immagine 36" descr="Immagine che contiene segnale, orologio&#10;&#10;Descrizione generata automaticamente">
              <a:extLst>
                <a:ext uri="{FF2B5EF4-FFF2-40B4-BE49-F238E27FC236}">
                  <a16:creationId xmlns:a16="http://schemas.microsoft.com/office/drawing/2014/main" id="{24866680-F538-4644-9835-5D7535B98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2527" y="2627450"/>
              <a:ext cx="229416" cy="229416"/>
            </a:xfrm>
            <a:prstGeom prst="rect">
              <a:avLst/>
            </a:prstGeom>
          </p:spPr>
        </p:pic>
        <p:pic>
          <p:nvPicPr>
            <p:cNvPr id="38" name="Immagine 37" descr="Immagine che contiene segnale, orologio&#10;&#10;Descrizione generata automaticamente">
              <a:extLst>
                <a:ext uri="{FF2B5EF4-FFF2-40B4-BE49-F238E27FC236}">
                  <a16:creationId xmlns:a16="http://schemas.microsoft.com/office/drawing/2014/main" id="{8C095FC1-60D4-D94D-AE3A-148E372F0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04927" y="3103943"/>
              <a:ext cx="229416" cy="229416"/>
            </a:xfrm>
            <a:prstGeom prst="rect">
              <a:avLst/>
            </a:prstGeom>
          </p:spPr>
        </p:pic>
        <p:pic>
          <p:nvPicPr>
            <p:cNvPr id="40" name="Immagine 39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6467C8E0-585E-FC40-8170-FCCA7DA201C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84043" y="2903152"/>
              <a:ext cx="230400" cy="230400"/>
            </a:xfrm>
            <a:prstGeom prst="rect">
              <a:avLst/>
            </a:prstGeom>
          </p:spPr>
        </p:pic>
      </p:grpSp>
      <p:sp>
        <p:nvSpPr>
          <p:cNvPr id="43" name="Rectangle 39">
            <a:extLst>
              <a:ext uri="{FF2B5EF4-FFF2-40B4-BE49-F238E27FC236}">
                <a16:creationId xmlns:a16="http://schemas.microsoft.com/office/drawing/2014/main" id="{8A4FB389-F652-C249-8E30-F4EDBD6CC0DC}"/>
              </a:ext>
            </a:extLst>
          </p:cNvPr>
          <p:cNvSpPr/>
          <p:nvPr/>
        </p:nvSpPr>
        <p:spPr>
          <a:xfrm>
            <a:off x="5160475" y="1638673"/>
            <a:ext cx="3259196" cy="1864415"/>
          </a:xfrm>
          <a:prstGeom prst="rect">
            <a:avLst/>
          </a:prstGeom>
          <a:noFill/>
          <a:ln w="12700"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1D296BF4-2BC5-3847-9B35-738E25C7ACDA}"/>
              </a:ext>
            </a:extLst>
          </p:cNvPr>
          <p:cNvSpPr txBox="1"/>
          <p:nvPr/>
        </p:nvSpPr>
        <p:spPr>
          <a:xfrm flipH="1">
            <a:off x="5160475" y="3725115"/>
            <a:ext cx="34010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Class Activation Map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: generating an image highlighting the region of the image influencing the classification</a:t>
            </a:r>
          </a:p>
        </p:txBody>
      </p:sp>
      <p:grpSp>
        <p:nvGrpSpPr>
          <p:cNvPr id="57" name="Gruppo 56">
            <a:extLst>
              <a:ext uri="{FF2B5EF4-FFF2-40B4-BE49-F238E27FC236}">
                <a16:creationId xmlns:a16="http://schemas.microsoft.com/office/drawing/2014/main" id="{57A961CF-F194-714F-A1B7-9FDDD454DD7D}"/>
              </a:ext>
            </a:extLst>
          </p:cNvPr>
          <p:cNvGrpSpPr/>
          <p:nvPr/>
        </p:nvGrpSpPr>
        <p:grpSpPr>
          <a:xfrm>
            <a:off x="5773813" y="4604392"/>
            <a:ext cx="2060202" cy="772296"/>
            <a:chOff x="765786" y="4249434"/>
            <a:chExt cx="2060202" cy="772296"/>
          </a:xfrm>
        </p:grpSpPr>
        <p:pic>
          <p:nvPicPr>
            <p:cNvPr id="51" name="Immagine 50" descr="Immagine che contiene cascata, acqua&#10;&#10;Descrizione generata automaticamente">
              <a:extLst>
                <a:ext uri="{FF2B5EF4-FFF2-40B4-BE49-F238E27FC236}">
                  <a16:creationId xmlns:a16="http://schemas.microsoft.com/office/drawing/2014/main" id="{1C06871D-137B-0B4E-9A86-4FCD96DAA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5786" y="4249434"/>
              <a:ext cx="775855" cy="772296"/>
            </a:xfrm>
            <a:prstGeom prst="ellipse">
              <a:avLst/>
            </a:prstGeom>
            <a:ln>
              <a:solidFill>
                <a:srgbClr val="0F3E5C"/>
              </a:solidFill>
            </a:ln>
          </p:spPr>
        </p:pic>
        <p:pic>
          <p:nvPicPr>
            <p:cNvPr id="53" name="Immagine 52" descr="Immagine che contiene stella&#10;&#10;Descrizione generata automaticamente">
              <a:extLst>
                <a:ext uri="{FF2B5EF4-FFF2-40B4-BE49-F238E27FC236}">
                  <a16:creationId xmlns:a16="http://schemas.microsoft.com/office/drawing/2014/main" id="{712E6D1D-6F30-D348-91D0-14FF0EFC8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48388" y="4249434"/>
              <a:ext cx="777600" cy="770498"/>
            </a:xfrm>
            <a:prstGeom prst="ellipse">
              <a:avLst/>
            </a:prstGeom>
            <a:ln>
              <a:solidFill>
                <a:srgbClr val="0F3E5C"/>
              </a:solidFill>
            </a:ln>
          </p:spPr>
        </p:pic>
        <p:cxnSp>
          <p:nvCxnSpPr>
            <p:cNvPr id="55" name="Connettore 2 54">
              <a:extLst>
                <a:ext uri="{FF2B5EF4-FFF2-40B4-BE49-F238E27FC236}">
                  <a16:creationId xmlns:a16="http://schemas.microsoft.com/office/drawing/2014/main" id="{F059C96D-2260-664F-AE98-FCFFEA97BD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95383" y="4635582"/>
              <a:ext cx="405135" cy="1"/>
            </a:xfrm>
            <a:prstGeom prst="straightConnector1">
              <a:avLst/>
            </a:prstGeom>
            <a:ln>
              <a:solidFill>
                <a:srgbClr val="0F3E5C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Rectangle 39">
            <a:extLst>
              <a:ext uri="{FF2B5EF4-FFF2-40B4-BE49-F238E27FC236}">
                <a16:creationId xmlns:a16="http://schemas.microsoft.com/office/drawing/2014/main" id="{FED40DE1-4A40-EF4E-A822-7DFD2FC31594}"/>
              </a:ext>
            </a:extLst>
          </p:cNvPr>
          <p:cNvSpPr/>
          <p:nvPr/>
        </p:nvSpPr>
        <p:spPr>
          <a:xfrm flipH="1">
            <a:off x="5171868" y="3725115"/>
            <a:ext cx="3247797" cy="1782223"/>
          </a:xfrm>
          <a:prstGeom prst="rect">
            <a:avLst/>
          </a:prstGeom>
          <a:noFill/>
          <a:ln w="12700"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74" name="Straight Connector 8">
            <a:extLst>
              <a:ext uri="{FF2B5EF4-FFF2-40B4-BE49-F238E27FC236}">
                <a16:creationId xmlns:a16="http://schemas.microsoft.com/office/drawing/2014/main" id="{F7857FD0-0CD5-7A4C-9668-A12C529BBFBA}"/>
              </a:ext>
            </a:extLst>
          </p:cNvPr>
          <p:cNvCxnSpPr>
            <a:cxnSpLocks/>
          </p:cNvCxnSpPr>
          <p:nvPr/>
        </p:nvCxnSpPr>
        <p:spPr>
          <a:xfrm flipH="1">
            <a:off x="3943560" y="5241530"/>
            <a:ext cx="588475" cy="0"/>
          </a:xfrm>
          <a:prstGeom prst="line">
            <a:avLst/>
          </a:prstGeom>
          <a:ln w="28575">
            <a:solidFill>
              <a:srgbClr val="6085A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39">
            <a:extLst>
              <a:ext uri="{FF2B5EF4-FFF2-40B4-BE49-F238E27FC236}">
                <a16:creationId xmlns:a16="http://schemas.microsoft.com/office/drawing/2014/main" id="{95D8E89F-F629-1E4A-A781-5B65257D1AE3}"/>
              </a:ext>
            </a:extLst>
          </p:cNvPr>
          <p:cNvSpPr/>
          <p:nvPr/>
        </p:nvSpPr>
        <p:spPr>
          <a:xfrm flipH="1">
            <a:off x="642951" y="4149673"/>
            <a:ext cx="3300610" cy="1873967"/>
          </a:xfrm>
          <a:prstGeom prst="rect">
            <a:avLst/>
          </a:prstGeom>
          <a:noFill/>
          <a:ln w="12700"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9" name="TextBox 29">
            <a:extLst>
              <a:ext uri="{FF2B5EF4-FFF2-40B4-BE49-F238E27FC236}">
                <a16:creationId xmlns:a16="http://schemas.microsoft.com/office/drawing/2014/main" id="{99C6211C-2E5C-AD46-BA11-8F24C0219576}"/>
              </a:ext>
            </a:extLst>
          </p:cNvPr>
          <p:cNvSpPr txBox="1"/>
          <p:nvPr/>
        </p:nvSpPr>
        <p:spPr>
          <a:xfrm flipH="1">
            <a:off x="642951" y="4220277"/>
            <a:ext cx="33006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Bounding Box: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use the generated CAM to automatically extract a bounding box</a:t>
            </a:r>
          </a:p>
        </p:txBody>
      </p:sp>
      <p:grpSp>
        <p:nvGrpSpPr>
          <p:cNvPr id="72" name="Gruppo 71">
            <a:extLst>
              <a:ext uri="{FF2B5EF4-FFF2-40B4-BE49-F238E27FC236}">
                <a16:creationId xmlns:a16="http://schemas.microsoft.com/office/drawing/2014/main" id="{C9F73991-390A-1E4D-A6D3-CBA28678B640}"/>
              </a:ext>
            </a:extLst>
          </p:cNvPr>
          <p:cNvGrpSpPr/>
          <p:nvPr/>
        </p:nvGrpSpPr>
        <p:grpSpPr>
          <a:xfrm flipH="1">
            <a:off x="1269693" y="5122090"/>
            <a:ext cx="2064004" cy="774033"/>
            <a:chOff x="5534431" y="4993990"/>
            <a:chExt cx="2064004" cy="774033"/>
          </a:xfrm>
        </p:grpSpPr>
        <p:pic>
          <p:nvPicPr>
            <p:cNvPr id="61" name="Immagine 60" descr="Immagine che contiene stella&#10;&#10;Descrizione generata automaticamente">
              <a:extLst>
                <a:ext uri="{FF2B5EF4-FFF2-40B4-BE49-F238E27FC236}">
                  <a16:creationId xmlns:a16="http://schemas.microsoft.com/office/drawing/2014/main" id="{A756F5B9-8153-4744-94F3-511E82320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5534431" y="4993990"/>
              <a:ext cx="777600" cy="770498"/>
            </a:xfrm>
            <a:prstGeom prst="ellipse">
              <a:avLst/>
            </a:prstGeom>
            <a:ln>
              <a:solidFill>
                <a:srgbClr val="0F3E5C"/>
              </a:solidFill>
            </a:ln>
          </p:spPr>
        </p:pic>
        <p:cxnSp>
          <p:nvCxnSpPr>
            <p:cNvPr id="62" name="Connettore 2 61">
              <a:extLst>
                <a:ext uri="{FF2B5EF4-FFF2-40B4-BE49-F238E27FC236}">
                  <a16:creationId xmlns:a16="http://schemas.microsoft.com/office/drawing/2014/main" id="{081F2A13-DD7E-F342-9B72-E2235F8243D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364023" y="5379238"/>
              <a:ext cx="405135" cy="1"/>
            </a:xfrm>
            <a:prstGeom prst="straightConnector1">
              <a:avLst/>
            </a:prstGeom>
            <a:ln>
              <a:solidFill>
                <a:srgbClr val="0F3E5C"/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1" name="Immagine 70" descr="Immagine che contiene acqua&#10;&#10;Descrizione generata automaticamente">
              <a:extLst>
                <a:ext uri="{FF2B5EF4-FFF2-40B4-BE49-F238E27FC236}">
                  <a16:creationId xmlns:a16="http://schemas.microsoft.com/office/drawing/2014/main" id="{39EDB7E8-5859-6B47-A955-7CA0E4CBB4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6820835" y="4993990"/>
              <a:ext cx="777600" cy="774033"/>
            </a:xfrm>
            <a:prstGeom prst="ellipse">
              <a:avLst/>
            </a:prstGeom>
            <a:ln>
              <a:solidFill>
                <a:srgbClr val="0F3E5C"/>
              </a:solidFill>
            </a:ln>
          </p:spPr>
        </p:pic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606F8D7E-CB06-3349-A636-086C1BB20523}"/>
              </a:ext>
            </a:extLst>
          </p:cNvPr>
          <p:cNvGrpSpPr/>
          <p:nvPr/>
        </p:nvGrpSpPr>
        <p:grpSpPr>
          <a:xfrm>
            <a:off x="4341167" y="2760597"/>
            <a:ext cx="461665" cy="480966"/>
            <a:chOff x="4332724" y="2944119"/>
            <a:chExt cx="461665" cy="480966"/>
          </a:xfrm>
        </p:grpSpPr>
        <p:sp>
          <p:nvSpPr>
            <p:cNvPr id="24" name="Ovale 23">
              <a:extLst>
                <a:ext uri="{FF2B5EF4-FFF2-40B4-BE49-F238E27FC236}">
                  <a16:creationId xmlns:a16="http://schemas.microsoft.com/office/drawing/2014/main" id="{E78DBAF6-3361-9846-A5CB-07102D470CED}"/>
                </a:ext>
              </a:extLst>
            </p:cNvPr>
            <p:cNvSpPr/>
            <p:nvPr/>
          </p:nvSpPr>
          <p:spPr>
            <a:xfrm>
              <a:off x="4332724" y="2944119"/>
              <a:ext cx="461665" cy="461665"/>
            </a:xfrm>
            <a:prstGeom prst="ellipse">
              <a:avLst/>
            </a:prstGeom>
            <a:solidFill>
              <a:srgbClr val="60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5CDBF857-05EF-B04B-88A4-DA3B4315B527}"/>
                </a:ext>
              </a:extLst>
            </p:cNvPr>
            <p:cNvSpPr txBox="1"/>
            <p:nvPr/>
          </p:nvSpPr>
          <p:spPr>
            <a:xfrm>
              <a:off x="4332724" y="2963420"/>
              <a:ext cx="46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Brandon Grotesque Light" panose="020B0303020203060202" pitchFamily="34" charset="77"/>
                </a:rPr>
                <a:t>2</a:t>
              </a:r>
            </a:p>
          </p:txBody>
        </p:sp>
      </p:grp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AC6A7A12-E29E-084A-9D31-5E4966BBA421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How the system works?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FE29BB84-A288-2D4A-B3F7-259475A7F554}"/>
              </a:ext>
            </a:extLst>
          </p:cNvPr>
          <p:cNvGrpSpPr/>
          <p:nvPr/>
        </p:nvGrpSpPr>
        <p:grpSpPr>
          <a:xfrm>
            <a:off x="4341167" y="5035247"/>
            <a:ext cx="461665" cy="462243"/>
            <a:chOff x="4341167" y="5035247"/>
            <a:chExt cx="461665" cy="462243"/>
          </a:xfrm>
        </p:grpSpPr>
        <p:sp>
          <p:nvSpPr>
            <p:cNvPr id="47" name="Ovale 46">
              <a:extLst>
                <a:ext uri="{FF2B5EF4-FFF2-40B4-BE49-F238E27FC236}">
                  <a16:creationId xmlns:a16="http://schemas.microsoft.com/office/drawing/2014/main" id="{87E6A988-FECD-A64F-B18F-43FEC91E39F4}"/>
                </a:ext>
              </a:extLst>
            </p:cNvPr>
            <p:cNvSpPr/>
            <p:nvPr/>
          </p:nvSpPr>
          <p:spPr>
            <a:xfrm>
              <a:off x="4341167" y="5035247"/>
              <a:ext cx="461665" cy="461665"/>
            </a:xfrm>
            <a:prstGeom prst="ellipse">
              <a:avLst/>
            </a:prstGeom>
            <a:solidFill>
              <a:srgbClr val="6085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TextBox 29">
              <a:extLst>
                <a:ext uri="{FF2B5EF4-FFF2-40B4-BE49-F238E27FC236}">
                  <a16:creationId xmlns:a16="http://schemas.microsoft.com/office/drawing/2014/main" id="{BD39BC81-624F-2D48-A636-2ABA9ED05C80}"/>
                </a:ext>
              </a:extLst>
            </p:cNvPr>
            <p:cNvSpPr txBox="1"/>
            <p:nvPr/>
          </p:nvSpPr>
          <p:spPr>
            <a:xfrm>
              <a:off x="4341167" y="5035825"/>
              <a:ext cx="46166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b="1" dirty="0">
                  <a:solidFill>
                    <a:schemeClr val="bg1"/>
                  </a:solidFill>
                  <a:latin typeface="Brandon Grotesque Light" panose="020B0303020203060202" pitchFamily="34" charset="77"/>
                </a:rPr>
                <a:t>4</a:t>
              </a:r>
            </a:p>
          </p:txBody>
        </p:sp>
      </p:grpSp>
      <p:sp>
        <p:nvSpPr>
          <p:cNvPr id="67" name="Rectangle 39">
            <a:extLst>
              <a:ext uri="{FF2B5EF4-FFF2-40B4-BE49-F238E27FC236}">
                <a16:creationId xmlns:a16="http://schemas.microsoft.com/office/drawing/2014/main" id="{996530DB-73FB-CC42-AB71-ED64B2B041D6}"/>
              </a:ext>
            </a:extLst>
          </p:cNvPr>
          <p:cNvSpPr/>
          <p:nvPr/>
        </p:nvSpPr>
        <p:spPr>
          <a:xfrm flipH="1">
            <a:off x="645941" y="1942840"/>
            <a:ext cx="3297615" cy="1837828"/>
          </a:xfrm>
          <a:prstGeom prst="rect">
            <a:avLst/>
          </a:prstGeom>
          <a:noFill/>
          <a:ln w="12700">
            <a:solidFill>
              <a:srgbClr val="0F3E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8" name="TextBox 29">
            <a:extLst>
              <a:ext uri="{FF2B5EF4-FFF2-40B4-BE49-F238E27FC236}">
                <a16:creationId xmlns:a16="http://schemas.microsoft.com/office/drawing/2014/main" id="{166DC4C6-9AB4-D343-9860-B536EA1B7EE2}"/>
              </a:ext>
            </a:extLst>
          </p:cNvPr>
          <p:cNvSpPr txBox="1"/>
          <p:nvPr/>
        </p:nvSpPr>
        <p:spPr>
          <a:xfrm flipH="1">
            <a:off x="645942" y="1970251"/>
            <a:ext cx="32976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Embedding Extraction: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learn a compact numerical representation of the input</a:t>
            </a:r>
          </a:p>
        </p:txBody>
      </p:sp>
      <p:cxnSp>
        <p:nvCxnSpPr>
          <p:cNvPr id="76" name="Connettore 2 75">
            <a:extLst>
              <a:ext uri="{FF2B5EF4-FFF2-40B4-BE49-F238E27FC236}">
                <a16:creationId xmlns:a16="http://schemas.microsoft.com/office/drawing/2014/main" id="{DF1D6E0E-D44B-294E-AB66-F3570ED6CFC9}"/>
              </a:ext>
            </a:extLst>
          </p:cNvPr>
          <p:cNvCxnSpPr>
            <a:cxnSpLocks/>
          </p:cNvCxnSpPr>
          <p:nvPr/>
        </p:nvCxnSpPr>
        <p:spPr>
          <a:xfrm flipV="1">
            <a:off x="1838471" y="3245371"/>
            <a:ext cx="404768" cy="1"/>
          </a:xfrm>
          <a:prstGeom prst="straightConnector1">
            <a:avLst/>
          </a:prstGeom>
          <a:ln>
            <a:solidFill>
              <a:srgbClr val="0F3E5C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8" name="Immagine 77" descr="Immagine che contiene cascata, acqua&#10;&#10;Descrizione generata automaticamente">
            <a:extLst>
              <a:ext uri="{FF2B5EF4-FFF2-40B4-BE49-F238E27FC236}">
                <a16:creationId xmlns:a16="http://schemas.microsoft.com/office/drawing/2014/main" id="{25D4C922-9B91-A64B-90B5-A78AE9A21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888" y="2869714"/>
            <a:ext cx="775855" cy="772296"/>
          </a:xfrm>
          <a:prstGeom prst="ellipse">
            <a:avLst/>
          </a:prstGeom>
          <a:ln>
            <a:solidFill>
              <a:srgbClr val="0F3E5C"/>
            </a:solidFill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9574386-2479-1B44-A11D-40B2FF6CF3D1}"/>
                  </a:ext>
                </a:extLst>
              </p:cNvPr>
              <p:cNvSpPr txBox="1"/>
              <p:nvPr/>
            </p:nvSpPr>
            <p:spPr>
              <a:xfrm>
                <a:off x="2310654" y="3170253"/>
                <a:ext cx="1430007" cy="2000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GB" sz="1300" i="1" smtClean="0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sz="1300" b="0" i="1" smtClean="0">
                              <a:solidFill>
                                <a:srgbClr val="0F3E5C"/>
                              </a:solidFill>
                              <a:latin typeface="Cambria Math" panose="02040503050406030204" pitchFamily="18" charset="0"/>
                            </a:rPr>
                            <m:t>0.01, 0.35,…,0.27</m:t>
                          </m:r>
                        </m:e>
                      </m:d>
                    </m:oMath>
                  </m:oMathPara>
                </a14:m>
                <a:endParaRPr lang="en-GB" sz="1300" dirty="0">
                  <a:solidFill>
                    <a:srgbClr val="0F3E5C"/>
                  </a:solidFill>
                </a:endParaRPr>
              </a:p>
            </p:txBody>
          </p:sp>
        </mc:Choice>
        <mc:Fallback>
          <p:sp>
            <p:nvSpPr>
              <p:cNvPr id="9" name="CasellaDiTesto 8">
                <a:extLst>
                  <a:ext uri="{FF2B5EF4-FFF2-40B4-BE49-F238E27FC236}">
                    <a16:creationId xmlns:a16="http://schemas.microsoft.com/office/drawing/2014/main" id="{D9574386-2479-1B44-A11D-40B2FF6CF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0654" y="3170253"/>
                <a:ext cx="1430007" cy="200055"/>
              </a:xfrm>
              <a:prstGeom prst="rect">
                <a:avLst/>
              </a:prstGeom>
              <a:blipFill>
                <a:blip r:embed="rId7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12283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30323130-BE28-7242-A245-172DB26C01D7}"/>
              </a:ext>
            </a:extLst>
          </p:cNvPr>
          <p:cNvSpPr txBox="1"/>
          <p:nvPr/>
        </p:nvSpPr>
        <p:spPr>
          <a:xfrm>
            <a:off x="467999" y="263038"/>
            <a:ext cx="6183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solidFill>
                  <a:schemeClr val="bg1"/>
                </a:solidFill>
                <a:latin typeface="Brandon Grotesque Light" panose="020B0303020203060202" pitchFamily="34" charset="77"/>
              </a:rPr>
              <a:t>3. CHEST X-RAY AUTOMATED DIAGNOSIS</a:t>
            </a:r>
            <a:endParaRPr lang="en-GB" sz="2400" b="1" i="0" dirty="0">
              <a:solidFill>
                <a:schemeClr val="bg1"/>
              </a:solidFill>
              <a:latin typeface="Brandon Grotesque Light" panose="020B0303020203060202" pitchFamily="34" charset="77"/>
            </a:endParaRPr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339B87D2-19AB-614B-9039-629FB2D16952}"/>
              </a:ext>
            </a:extLst>
          </p:cNvPr>
          <p:cNvSpPr txBox="1"/>
          <p:nvPr/>
        </p:nvSpPr>
        <p:spPr>
          <a:xfrm>
            <a:off x="467998" y="654429"/>
            <a:ext cx="56731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>
                <a:solidFill>
                  <a:schemeClr val="bg1"/>
                </a:solidFill>
                <a:latin typeface="Minion Pro" panose="02040503050201020203" pitchFamily="18" charset="0"/>
              </a:rPr>
              <a:t>CheXpert: A Large Chest X-Ray Dataset</a:t>
            </a:r>
          </a:p>
        </p:txBody>
      </p:sp>
      <p:sp>
        <p:nvSpPr>
          <p:cNvPr id="15" name="Rettangolo con angoli arrotondati 14">
            <a:extLst>
              <a:ext uri="{FF2B5EF4-FFF2-40B4-BE49-F238E27FC236}">
                <a16:creationId xmlns:a16="http://schemas.microsoft.com/office/drawing/2014/main" id="{8DDB95C3-A663-154B-AAB4-2EA3F9C684BF}"/>
              </a:ext>
            </a:extLst>
          </p:cNvPr>
          <p:cNvSpPr/>
          <p:nvPr/>
        </p:nvSpPr>
        <p:spPr>
          <a:xfrm>
            <a:off x="141511" y="1645089"/>
            <a:ext cx="2950819" cy="360000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559A32ED-8613-4444-8B71-6F8924DA91CE}"/>
              </a:ext>
            </a:extLst>
          </p:cNvPr>
          <p:cNvSpPr/>
          <p:nvPr/>
        </p:nvSpPr>
        <p:spPr>
          <a:xfrm>
            <a:off x="6141110" y="1649186"/>
            <a:ext cx="2861376" cy="360000"/>
          </a:xfrm>
          <a:prstGeom prst="roundRect">
            <a:avLst/>
          </a:prstGeom>
          <a:solidFill>
            <a:srgbClr val="0F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29">
            <a:extLst>
              <a:ext uri="{FF2B5EF4-FFF2-40B4-BE49-F238E27FC236}">
                <a16:creationId xmlns:a16="http://schemas.microsoft.com/office/drawing/2014/main" id="{C5DBDFCE-ECC1-4347-85B0-A250C204614A}"/>
              </a:ext>
            </a:extLst>
          </p:cNvPr>
          <p:cNvSpPr txBox="1"/>
          <p:nvPr/>
        </p:nvSpPr>
        <p:spPr>
          <a:xfrm>
            <a:off x="1088963" y="1646435"/>
            <a:ext cx="105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Structure</a:t>
            </a:r>
          </a:p>
        </p:txBody>
      </p:sp>
      <p:sp>
        <p:nvSpPr>
          <p:cNvPr id="36" name="TextBox 29">
            <a:extLst>
              <a:ext uri="{FF2B5EF4-FFF2-40B4-BE49-F238E27FC236}">
                <a16:creationId xmlns:a16="http://schemas.microsoft.com/office/drawing/2014/main" id="{12A8414D-7F82-0D4E-96D2-02F861C556DD}"/>
              </a:ext>
            </a:extLst>
          </p:cNvPr>
          <p:cNvSpPr txBox="1"/>
          <p:nvPr/>
        </p:nvSpPr>
        <p:spPr>
          <a:xfrm>
            <a:off x="7189437" y="1635757"/>
            <a:ext cx="764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Labels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34A0D0C6-ACFE-FA4A-B5EC-15DB91148886}"/>
              </a:ext>
            </a:extLst>
          </p:cNvPr>
          <p:cNvSpPr/>
          <p:nvPr/>
        </p:nvSpPr>
        <p:spPr>
          <a:xfrm>
            <a:off x="6141110" y="4089603"/>
            <a:ext cx="2861376" cy="360000"/>
          </a:xfrm>
          <a:prstGeom prst="roundRect">
            <a:avLst/>
          </a:prstGeom>
          <a:solidFill>
            <a:srgbClr val="6085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1" name="Gruppo 50">
            <a:extLst>
              <a:ext uri="{FF2B5EF4-FFF2-40B4-BE49-F238E27FC236}">
                <a16:creationId xmlns:a16="http://schemas.microsoft.com/office/drawing/2014/main" id="{358056E0-3958-2D44-A09F-5523AE7BD1BD}"/>
              </a:ext>
            </a:extLst>
          </p:cNvPr>
          <p:cNvGrpSpPr/>
          <p:nvPr/>
        </p:nvGrpSpPr>
        <p:grpSpPr>
          <a:xfrm>
            <a:off x="141511" y="4076174"/>
            <a:ext cx="2950817" cy="369332"/>
            <a:chOff x="141511" y="4076174"/>
            <a:chExt cx="2607129" cy="369332"/>
          </a:xfrm>
        </p:grpSpPr>
        <p:sp>
          <p:nvSpPr>
            <p:cNvPr id="33" name="Rettangolo con angoli arrotondati 32">
              <a:extLst>
                <a:ext uri="{FF2B5EF4-FFF2-40B4-BE49-F238E27FC236}">
                  <a16:creationId xmlns:a16="http://schemas.microsoft.com/office/drawing/2014/main" id="{42547756-6E3A-B947-9655-12DC5D0DB664}"/>
                </a:ext>
              </a:extLst>
            </p:cNvPr>
            <p:cNvSpPr/>
            <p:nvPr/>
          </p:nvSpPr>
          <p:spPr>
            <a:xfrm>
              <a:off x="141511" y="4085506"/>
              <a:ext cx="2607129" cy="360000"/>
            </a:xfrm>
            <a:prstGeom prst="roundRect">
              <a:avLst/>
            </a:prstGeom>
            <a:solidFill>
              <a:srgbClr val="0F3E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TextBox 29">
              <a:extLst>
                <a:ext uri="{FF2B5EF4-FFF2-40B4-BE49-F238E27FC236}">
                  <a16:creationId xmlns:a16="http://schemas.microsoft.com/office/drawing/2014/main" id="{93BEE602-CE91-5A4E-AADC-FEF3FBE0CC7E}"/>
                </a:ext>
              </a:extLst>
            </p:cNvPr>
            <p:cNvSpPr txBox="1"/>
            <p:nvPr/>
          </p:nvSpPr>
          <p:spPr>
            <a:xfrm>
              <a:off x="842961" y="4076174"/>
              <a:ext cx="12042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solidFill>
                    <a:schemeClr val="bg1"/>
                  </a:solidFill>
                  <a:latin typeface="+mj-lt"/>
                </a:rPr>
                <a:t>Taxonomy</a:t>
              </a:r>
            </a:p>
          </p:txBody>
        </p:sp>
      </p:grpSp>
      <p:sp>
        <p:nvSpPr>
          <p:cNvPr id="38" name="TextBox 29">
            <a:extLst>
              <a:ext uri="{FF2B5EF4-FFF2-40B4-BE49-F238E27FC236}">
                <a16:creationId xmlns:a16="http://schemas.microsoft.com/office/drawing/2014/main" id="{2E2E21D0-0483-2A4B-AD4A-B04939A91217}"/>
              </a:ext>
            </a:extLst>
          </p:cNvPr>
          <p:cNvSpPr txBox="1"/>
          <p:nvPr/>
        </p:nvSpPr>
        <p:spPr>
          <a:xfrm>
            <a:off x="6802997" y="4076174"/>
            <a:ext cx="15376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+mj-lt"/>
              </a:rPr>
              <a:t>Pre-processing</a:t>
            </a:r>
          </a:p>
        </p:txBody>
      </p:sp>
      <p:grpSp>
        <p:nvGrpSpPr>
          <p:cNvPr id="46" name="Gruppo 45">
            <a:extLst>
              <a:ext uri="{FF2B5EF4-FFF2-40B4-BE49-F238E27FC236}">
                <a16:creationId xmlns:a16="http://schemas.microsoft.com/office/drawing/2014/main" id="{7F2E970D-2114-6041-A37E-E112D07F570B}"/>
              </a:ext>
            </a:extLst>
          </p:cNvPr>
          <p:cNvGrpSpPr/>
          <p:nvPr/>
        </p:nvGrpSpPr>
        <p:grpSpPr>
          <a:xfrm>
            <a:off x="3092330" y="1949331"/>
            <a:ext cx="2959340" cy="2959338"/>
            <a:chOff x="2748643" y="1605643"/>
            <a:chExt cx="3646716" cy="3646714"/>
          </a:xfrm>
        </p:grpSpPr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E7C974FA-DC31-4942-B1DC-CEC984DE0F3B}"/>
                </a:ext>
              </a:extLst>
            </p:cNvPr>
            <p:cNvGrpSpPr/>
            <p:nvPr/>
          </p:nvGrpSpPr>
          <p:grpSpPr>
            <a:xfrm>
              <a:off x="2748643" y="1605643"/>
              <a:ext cx="3646716" cy="3646714"/>
              <a:chOff x="2748643" y="1605643"/>
              <a:chExt cx="3646716" cy="3646714"/>
            </a:xfrm>
          </p:grpSpPr>
          <p:sp>
            <p:nvSpPr>
              <p:cNvPr id="13" name="Ovale 12">
                <a:extLst>
                  <a:ext uri="{FF2B5EF4-FFF2-40B4-BE49-F238E27FC236}">
                    <a16:creationId xmlns:a16="http://schemas.microsoft.com/office/drawing/2014/main" id="{7F4AC20B-D648-FC4D-BD6E-FA38F13EAB7A}"/>
                  </a:ext>
                </a:extLst>
              </p:cNvPr>
              <p:cNvSpPr/>
              <p:nvPr/>
            </p:nvSpPr>
            <p:spPr>
              <a:xfrm>
                <a:off x="3189514" y="2046514"/>
                <a:ext cx="2764972" cy="2764972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Ovale 28">
                <a:extLst>
                  <a:ext uri="{FF2B5EF4-FFF2-40B4-BE49-F238E27FC236}">
                    <a16:creationId xmlns:a16="http://schemas.microsoft.com/office/drawing/2014/main" id="{91D30A85-8948-0F4C-B98E-37C21332013F}"/>
                  </a:ext>
                </a:extLst>
              </p:cNvPr>
              <p:cNvSpPr/>
              <p:nvPr/>
            </p:nvSpPr>
            <p:spPr>
              <a:xfrm>
                <a:off x="3045278" y="1869622"/>
                <a:ext cx="3053443" cy="3053443"/>
              </a:xfrm>
              <a:prstGeom prst="ellipse">
                <a:avLst/>
              </a:prstGeom>
              <a:noFill/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Rombo 11">
                <a:extLst>
                  <a:ext uri="{FF2B5EF4-FFF2-40B4-BE49-F238E27FC236}">
                    <a16:creationId xmlns:a16="http://schemas.microsoft.com/office/drawing/2014/main" id="{335C0EC3-B5B5-6442-918F-F9285924E9FB}"/>
                  </a:ext>
                </a:extLst>
              </p:cNvPr>
              <p:cNvSpPr/>
              <p:nvPr/>
            </p:nvSpPr>
            <p:spPr>
              <a:xfrm>
                <a:off x="3276600" y="2133600"/>
                <a:ext cx="2590800" cy="2590800"/>
              </a:xfrm>
              <a:prstGeom prst="diamond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ombo 20">
                <a:extLst>
                  <a:ext uri="{FF2B5EF4-FFF2-40B4-BE49-F238E27FC236}">
                    <a16:creationId xmlns:a16="http://schemas.microsoft.com/office/drawing/2014/main" id="{7DB29C25-518C-114A-9FD7-CF23D65390FA}"/>
                  </a:ext>
                </a:extLst>
              </p:cNvPr>
              <p:cNvSpPr/>
              <p:nvPr/>
            </p:nvSpPr>
            <p:spPr>
              <a:xfrm>
                <a:off x="2748643" y="2901043"/>
                <a:ext cx="1055914" cy="1055914"/>
              </a:xfrm>
              <a:prstGeom prst="diamond">
                <a:avLst/>
              </a:prstGeom>
              <a:solidFill>
                <a:srgbClr val="0F3E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Rombo 22">
                <a:extLst>
                  <a:ext uri="{FF2B5EF4-FFF2-40B4-BE49-F238E27FC236}">
                    <a16:creationId xmlns:a16="http://schemas.microsoft.com/office/drawing/2014/main" id="{F6708495-5107-554A-9A03-02B41BB539A6}"/>
                  </a:ext>
                </a:extLst>
              </p:cNvPr>
              <p:cNvSpPr/>
              <p:nvPr/>
            </p:nvSpPr>
            <p:spPr>
              <a:xfrm>
                <a:off x="5339445" y="2901043"/>
                <a:ext cx="1055914" cy="1055914"/>
              </a:xfrm>
              <a:prstGeom prst="diamond">
                <a:avLst/>
              </a:prstGeom>
              <a:solidFill>
                <a:srgbClr val="0F3E5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ombo 24">
                <a:extLst>
                  <a:ext uri="{FF2B5EF4-FFF2-40B4-BE49-F238E27FC236}">
                    <a16:creationId xmlns:a16="http://schemas.microsoft.com/office/drawing/2014/main" id="{D3911C92-7B88-0F49-A96B-A6B32FC6252B}"/>
                  </a:ext>
                </a:extLst>
              </p:cNvPr>
              <p:cNvSpPr/>
              <p:nvPr/>
            </p:nvSpPr>
            <p:spPr>
              <a:xfrm>
                <a:off x="4044043" y="4196443"/>
                <a:ext cx="1055914" cy="1055914"/>
              </a:xfrm>
              <a:prstGeom prst="diamond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7" name="Rombo 26">
                <a:extLst>
                  <a:ext uri="{FF2B5EF4-FFF2-40B4-BE49-F238E27FC236}">
                    <a16:creationId xmlns:a16="http://schemas.microsoft.com/office/drawing/2014/main" id="{C138746E-8CBD-D24C-807D-BCAFAB797ACC}"/>
                  </a:ext>
                </a:extLst>
              </p:cNvPr>
              <p:cNvSpPr/>
              <p:nvPr/>
            </p:nvSpPr>
            <p:spPr>
              <a:xfrm>
                <a:off x="4044043" y="1605643"/>
                <a:ext cx="1055914" cy="1055914"/>
              </a:xfrm>
              <a:prstGeom prst="diamond">
                <a:avLst/>
              </a:prstGeom>
              <a:solidFill>
                <a:srgbClr val="6085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19" name="Immagine 18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65471E5B-84C2-0344-A029-73336BEA97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14863" y="4567805"/>
              <a:ext cx="313190" cy="313190"/>
            </a:xfrm>
            <a:prstGeom prst="rect">
              <a:avLst/>
            </a:prstGeom>
          </p:spPr>
        </p:pic>
        <p:pic>
          <p:nvPicPr>
            <p:cNvPr id="40" name="Immagine 39" descr="Immagine che contiene orologio&#10;&#10;Descrizione generata automaticamente">
              <a:extLst>
                <a:ext uri="{FF2B5EF4-FFF2-40B4-BE49-F238E27FC236}">
                  <a16:creationId xmlns:a16="http://schemas.microsoft.com/office/drawing/2014/main" id="{8A24F6A3-61EF-9349-AEAC-27A667697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05239" y="3272400"/>
              <a:ext cx="313200" cy="313200"/>
            </a:xfrm>
            <a:prstGeom prst="rect">
              <a:avLst/>
            </a:prstGeom>
          </p:spPr>
        </p:pic>
        <p:pic>
          <p:nvPicPr>
            <p:cNvPr id="42" name="Immagine 41" descr="Immagine che contiene disegnando&#10;&#10;Descrizione generata automaticamente">
              <a:extLst>
                <a:ext uri="{FF2B5EF4-FFF2-40B4-BE49-F238E27FC236}">
                  <a16:creationId xmlns:a16="http://schemas.microsoft.com/office/drawing/2014/main" id="{2C6F53E1-D22B-864F-880C-C4F5C3B505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4415399" y="1979661"/>
              <a:ext cx="313200" cy="313200"/>
            </a:xfrm>
            <a:prstGeom prst="rect">
              <a:avLst/>
            </a:prstGeom>
          </p:spPr>
        </p:pic>
        <p:pic>
          <p:nvPicPr>
            <p:cNvPr id="44" name="Immagine 43" descr="Immagine che contiene piatto, disegnando&#10;&#10;Descrizione generata automaticamente">
              <a:extLst>
                <a:ext uri="{FF2B5EF4-FFF2-40B4-BE49-F238E27FC236}">
                  <a16:creationId xmlns:a16="http://schemas.microsoft.com/office/drawing/2014/main" id="{D2808913-3792-8743-B074-7B0A8321F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14557" y="3239743"/>
              <a:ext cx="313200" cy="313200"/>
            </a:xfrm>
            <a:prstGeom prst="rect">
              <a:avLst/>
            </a:prstGeom>
          </p:spPr>
        </p:pic>
      </p:grpSp>
      <p:sp>
        <p:nvSpPr>
          <p:cNvPr id="45" name="TextBox 29">
            <a:extLst>
              <a:ext uri="{FF2B5EF4-FFF2-40B4-BE49-F238E27FC236}">
                <a16:creationId xmlns:a16="http://schemas.microsoft.com/office/drawing/2014/main" id="{2978A7CA-FA8D-D740-B04D-4D525C4F0AC8}"/>
              </a:ext>
            </a:extLst>
          </p:cNvPr>
          <p:cNvSpPr txBox="1"/>
          <p:nvPr/>
        </p:nvSpPr>
        <p:spPr>
          <a:xfrm>
            <a:off x="126937" y="2106386"/>
            <a:ext cx="2950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Training: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189116 CXR</a:t>
            </a:r>
            <a:endParaRPr lang="en-GB" sz="1600" b="1" dirty="0">
              <a:solidFill>
                <a:srgbClr val="0F3E5C"/>
              </a:solidFill>
              <a:latin typeface="+mj-lt"/>
            </a:endParaRPr>
          </a:p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Validation: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1911 CXR</a:t>
            </a:r>
            <a:br>
              <a:rPr lang="en-GB" sz="1600" b="1" dirty="0">
                <a:solidFill>
                  <a:srgbClr val="0F3E5C"/>
                </a:solidFill>
                <a:latin typeface="+mj-lt"/>
              </a:rPr>
            </a:br>
            <a:r>
              <a:rPr lang="en-GB" sz="1600" b="1" dirty="0">
                <a:solidFill>
                  <a:srgbClr val="0F3E5C"/>
                </a:solidFill>
                <a:latin typeface="+mj-lt"/>
              </a:rPr>
              <a:t>Test: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202 CXR</a:t>
            </a:r>
          </a:p>
        </p:txBody>
      </p:sp>
      <p:sp>
        <p:nvSpPr>
          <p:cNvPr id="48" name="TextBox 29">
            <a:extLst>
              <a:ext uri="{FF2B5EF4-FFF2-40B4-BE49-F238E27FC236}">
                <a16:creationId xmlns:a16="http://schemas.microsoft.com/office/drawing/2014/main" id="{D34EAB81-0BEE-EA40-812B-A3BEB5A0F60B}"/>
              </a:ext>
            </a:extLst>
          </p:cNvPr>
          <p:cNvSpPr txBox="1"/>
          <p:nvPr/>
        </p:nvSpPr>
        <p:spPr>
          <a:xfrm>
            <a:off x="6141110" y="2109175"/>
            <a:ext cx="28613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F3E5C"/>
                </a:solidFill>
                <a:latin typeface="+mj-lt"/>
              </a:rPr>
              <a:t>Each CXR is associated to 14 labels (each one representing a disease) with value among:</a:t>
            </a:r>
          </a:p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0: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Absent</a:t>
            </a:r>
          </a:p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1: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Present</a:t>
            </a:r>
          </a:p>
          <a:p>
            <a:r>
              <a:rPr lang="en-GB" sz="1600" b="1" dirty="0">
                <a:solidFill>
                  <a:srgbClr val="0F3E5C"/>
                </a:solidFill>
                <a:latin typeface="+mj-lt"/>
              </a:rPr>
              <a:t>U: </a:t>
            </a:r>
            <a:r>
              <a:rPr lang="en-GB" sz="1600" dirty="0">
                <a:solidFill>
                  <a:srgbClr val="0F3E5C"/>
                </a:solidFill>
                <a:latin typeface="+mj-lt"/>
              </a:rPr>
              <a:t>Uncertain</a:t>
            </a:r>
          </a:p>
        </p:txBody>
      </p:sp>
      <p:sp>
        <p:nvSpPr>
          <p:cNvPr id="49" name="TextBox 29">
            <a:extLst>
              <a:ext uri="{FF2B5EF4-FFF2-40B4-BE49-F238E27FC236}">
                <a16:creationId xmlns:a16="http://schemas.microsoft.com/office/drawing/2014/main" id="{6901D0E4-0AD9-1041-9FDD-74DDB7F311D0}"/>
              </a:ext>
            </a:extLst>
          </p:cNvPr>
          <p:cNvSpPr txBox="1"/>
          <p:nvPr/>
        </p:nvSpPr>
        <p:spPr>
          <a:xfrm>
            <a:off x="141511" y="4564981"/>
            <a:ext cx="29362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solidFill>
                  <a:srgbClr val="0F3E5C"/>
                </a:solidFill>
                <a:latin typeface="+mj-lt"/>
              </a:rPr>
              <a:t>Labels are organized according to a hierarchy: a child label is present only if its parent label is present too</a:t>
            </a:r>
          </a:p>
        </p:txBody>
      </p:sp>
      <p:sp>
        <p:nvSpPr>
          <p:cNvPr id="50" name="TextBox 29">
            <a:extLst>
              <a:ext uri="{FF2B5EF4-FFF2-40B4-BE49-F238E27FC236}">
                <a16:creationId xmlns:a16="http://schemas.microsoft.com/office/drawing/2014/main" id="{5F0701F6-89E4-2645-9623-9FA541E99FD4}"/>
              </a:ext>
            </a:extLst>
          </p:cNvPr>
          <p:cNvSpPr txBox="1"/>
          <p:nvPr/>
        </p:nvSpPr>
        <p:spPr>
          <a:xfrm>
            <a:off x="6139358" y="4564981"/>
            <a:ext cx="28613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Label Smooth Regularization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CXR rescaled to 224x224 px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0F3E5C"/>
                </a:solidFill>
                <a:latin typeface="+mj-lt"/>
              </a:rPr>
              <a:t>Image normalization using ImageNet statistics</a:t>
            </a:r>
          </a:p>
        </p:txBody>
      </p:sp>
    </p:spTree>
    <p:extLst>
      <p:ext uri="{BB962C8B-B14F-4D97-AF65-F5344CB8AC3E}">
        <p14:creationId xmlns:p14="http://schemas.microsoft.com/office/powerpoint/2010/main" val="37089752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13903</TotalTime>
  <Words>1336</Words>
  <Application>Microsoft Macintosh PowerPoint</Application>
  <PresentationFormat>Presentazione su schermo (4:3)</PresentationFormat>
  <Paragraphs>393</Paragraphs>
  <Slides>23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2" baseType="lpstr">
      <vt:lpstr>Arial</vt:lpstr>
      <vt:lpstr>Brandon Grotesque</vt:lpstr>
      <vt:lpstr>Brandon Grotesque Light</vt:lpstr>
      <vt:lpstr>Calibri</vt:lpstr>
      <vt:lpstr>Calibri Light</vt:lpstr>
      <vt:lpstr>Cambria Math</vt:lpstr>
      <vt:lpstr>Gill Sans MT</vt:lpstr>
      <vt:lpstr>Minion Pro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Luca Nassano</dc:creator>
  <cp:lastModifiedBy>Luca Nassano</cp:lastModifiedBy>
  <cp:revision>217</cp:revision>
  <dcterms:created xsi:type="dcterms:W3CDTF">2020-04-17T07:47:14Z</dcterms:created>
  <dcterms:modified xsi:type="dcterms:W3CDTF">2020-04-28T14:54:10Z</dcterms:modified>
</cp:coreProperties>
</file>